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8"/>
  </p:notesMasterIdLst>
  <p:sldIdLst>
    <p:sldId id="424" r:id="rId4"/>
    <p:sldId id="261" r:id="rId5"/>
    <p:sldId id="377" r:id="rId6"/>
    <p:sldId id="600" r:id="rId7"/>
    <p:sldId id="327" r:id="rId8"/>
    <p:sldId id="642" r:id="rId9"/>
    <p:sldId id="677" r:id="rId10"/>
    <p:sldId id="678" r:id="rId11"/>
    <p:sldId id="643" r:id="rId12"/>
    <p:sldId id="679" r:id="rId13"/>
    <p:sldId id="645" r:id="rId14"/>
    <p:sldId id="680" r:id="rId15"/>
    <p:sldId id="681" r:id="rId16"/>
    <p:sldId id="644" r:id="rId17"/>
    <p:sldId id="597" r:id="rId18"/>
    <p:sldId id="647" r:id="rId19"/>
    <p:sldId id="682" r:id="rId20"/>
    <p:sldId id="648" r:id="rId21"/>
    <p:sldId id="683" r:id="rId22"/>
    <p:sldId id="684" r:id="rId23"/>
    <p:sldId id="649" r:id="rId24"/>
    <p:sldId id="685" r:id="rId25"/>
    <p:sldId id="653" r:id="rId26"/>
    <p:sldId id="654" r:id="rId27"/>
    <p:sldId id="655" r:id="rId28"/>
    <p:sldId id="686" r:id="rId29"/>
    <p:sldId id="687" r:id="rId30"/>
    <p:sldId id="599" r:id="rId31"/>
    <p:sldId id="658" r:id="rId32"/>
    <p:sldId id="603" r:id="rId33"/>
    <p:sldId id="688" r:id="rId34"/>
    <p:sldId id="689" r:id="rId35"/>
    <p:sldId id="691" r:id="rId36"/>
    <p:sldId id="690" r:id="rId37"/>
    <p:sldId id="604" r:id="rId38"/>
    <p:sldId id="556" r:id="rId39"/>
    <p:sldId id="660" r:id="rId40"/>
    <p:sldId id="661" r:id="rId41"/>
    <p:sldId id="692" r:id="rId42"/>
    <p:sldId id="662" r:id="rId43"/>
    <p:sldId id="663" r:id="rId44"/>
    <p:sldId id="693" r:id="rId45"/>
    <p:sldId id="664" r:id="rId46"/>
    <p:sldId id="694" r:id="rId4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FB37"/>
    <a:srgbClr val="FF33CC"/>
    <a:srgbClr val="00CCFF"/>
    <a:srgbClr val="00FFFF"/>
    <a:srgbClr val="32AEB8"/>
    <a:srgbClr val="FFFFFF"/>
    <a:srgbClr val="F2A4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89900" autoAdjust="0"/>
  </p:normalViewPr>
  <p:slideViewPr>
    <p:cSldViewPr>
      <p:cViewPr varScale="1">
        <p:scale>
          <a:sx n="100" d="100"/>
          <a:sy n="100" d="100"/>
        </p:scale>
        <p:origin x="67" y="110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18D6F-3F04-4D10-8652-60C42ED2C305}" type="datetimeFigureOut">
              <a:rPr lang="pt-BR" smtClean="0"/>
              <a:t>01/04/2019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3C26E-C44D-40F7-AE2B-D1D18ACD3B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013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8579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1291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994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1695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150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045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3625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764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0870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9932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0797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3363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3323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6715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6663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8958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13535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71463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87357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1797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03142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6395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26890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54892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6583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91088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34234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70562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62963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87107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01799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57698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6160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42508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87351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8999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447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1832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1965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4708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6648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251372" y="364449"/>
            <a:ext cx="8569100" cy="99451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ea typeface="맑은 고딕" pitchFamily="50" charset="-127"/>
                <a:cs typeface="Segoe UI" panose="020B0502040204020203" pitchFamily="34" charset="0"/>
              </a:rPr>
              <a:t>OCR Application</a:t>
            </a:r>
            <a:endParaRPr lang="en-US" altLang="ko-KR" dirty="0">
              <a:solidFill>
                <a:schemeClr val="bg1"/>
              </a:solidFill>
              <a:latin typeface="Segoe UI" panose="020B0502040204020203" pitchFamily="34" charset="0"/>
              <a:ea typeface="맑은 고딕" pitchFamily="50" charset="-127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8BE1DF5-D870-4E4D-8AC0-E3073CD40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788" y="1779662"/>
            <a:ext cx="2726127" cy="272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89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7776864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Photo OCR Pipeline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55FFE6A-197E-47D8-B1F6-241864BCD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150511"/>
            <a:ext cx="8400438" cy="842478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226D122-BC60-410A-B4B3-FC1B69D79469}"/>
              </a:ext>
            </a:extLst>
          </p:cNvPr>
          <p:cNvSpPr txBox="1">
            <a:spLocks/>
          </p:cNvSpPr>
          <p:nvPr/>
        </p:nvSpPr>
        <p:spPr>
          <a:xfrm>
            <a:off x="355847" y="3147814"/>
            <a:ext cx="8432306" cy="58687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Cada um dos módulos pode ser um componente de </a:t>
            </a:r>
            <a:r>
              <a:rPr lang="pt-BR" altLang="ko-KR" b="1" dirty="0" err="1">
                <a:latin typeface="Segoe UI" panose="020B0502040204020203" pitchFamily="34" charset="0"/>
                <a:cs typeface="Segoe UI" panose="020B0502040204020203" pitchFamily="34" charset="0"/>
              </a:rPr>
              <a:t>Machine</a:t>
            </a:r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 Learning (e possuir outros módulos) 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73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7776864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Photo OCR Pipeline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2C0BFE-0D76-4D8F-904B-07D3F3FE5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537" y="1547812"/>
            <a:ext cx="58769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00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7776864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Photo OCR Pipeline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C22FC42-60A5-41B5-8945-4DFE2E616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7" y="1309687"/>
            <a:ext cx="59150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5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31640" y="3732917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Sliding Windows</a:t>
            </a:r>
            <a:endParaRPr lang="ko-KR" alt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6F13B87-BFCE-4F6D-BA57-0692BD2DBD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101538"/>
            <a:ext cx="1774745" cy="177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043BDB9-E230-41F0-8153-8C2788918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7" y="339502"/>
            <a:ext cx="3853532" cy="396044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BE1F491A-EF97-4CAF-9A3F-F1B11C856A1E}"/>
              </a:ext>
            </a:extLst>
          </p:cNvPr>
          <p:cNvSpPr/>
          <p:nvPr/>
        </p:nvSpPr>
        <p:spPr>
          <a:xfrm>
            <a:off x="1331640" y="1779662"/>
            <a:ext cx="1737168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AB8DF149-450B-4934-841B-CA1FC8DE4AC5}"/>
              </a:ext>
            </a:extLst>
          </p:cNvPr>
          <p:cNvSpPr/>
          <p:nvPr/>
        </p:nvSpPr>
        <p:spPr>
          <a:xfrm>
            <a:off x="2694088" y="2269624"/>
            <a:ext cx="585040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D8BA1CC-D417-4447-8894-1F8277684864}"/>
              </a:ext>
            </a:extLst>
          </p:cNvPr>
          <p:cNvSpPr/>
          <p:nvPr/>
        </p:nvSpPr>
        <p:spPr>
          <a:xfrm>
            <a:off x="2829155" y="2787774"/>
            <a:ext cx="360040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E1FEBE1-B271-4FFF-A02B-F491B2FCCC5D}"/>
              </a:ext>
            </a:extLst>
          </p:cNvPr>
          <p:cNvSpPr/>
          <p:nvPr/>
        </p:nvSpPr>
        <p:spPr>
          <a:xfrm>
            <a:off x="2334048" y="2787774"/>
            <a:ext cx="360040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E14D724E-0A7A-4C58-95C7-1F7BFB7D98EC}"/>
              </a:ext>
            </a:extLst>
          </p:cNvPr>
          <p:cNvCxnSpPr>
            <a:cxnSpLocks/>
          </p:cNvCxnSpPr>
          <p:nvPr/>
        </p:nvCxnSpPr>
        <p:spPr>
          <a:xfrm>
            <a:off x="4572000" y="303498"/>
            <a:ext cx="0" cy="45365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FCD2EE75-307B-4307-910F-9BCEDA581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463" y="339502"/>
            <a:ext cx="3901886" cy="4011518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136DE0EE-E6AA-4284-B850-5CBA390579DA}"/>
              </a:ext>
            </a:extLst>
          </p:cNvPr>
          <p:cNvSpPr/>
          <p:nvPr/>
        </p:nvSpPr>
        <p:spPr>
          <a:xfrm>
            <a:off x="5076056" y="1707654"/>
            <a:ext cx="360040" cy="9940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1E5E4AF3-36FF-41AF-B225-48E1E0F7F7B2}"/>
              </a:ext>
            </a:extLst>
          </p:cNvPr>
          <p:cNvSpPr/>
          <p:nvPr/>
        </p:nvSpPr>
        <p:spPr>
          <a:xfrm>
            <a:off x="5381443" y="1707654"/>
            <a:ext cx="360040" cy="9940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4003698-7784-40C5-B287-88C9C8F61B4B}"/>
              </a:ext>
            </a:extLst>
          </p:cNvPr>
          <p:cNvSpPr/>
          <p:nvPr/>
        </p:nvSpPr>
        <p:spPr>
          <a:xfrm>
            <a:off x="6790509" y="1030062"/>
            <a:ext cx="360040" cy="749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EB23D98F-3254-4615-820F-2B74C11A8494}"/>
              </a:ext>
            </a:extLst>
          </p:cNvPr>
          <p:cNvSpPr/>
          <p:nvPr/>
        </p:nvSpPr>
        <p:spPr>
          <a:xfrm>
            <a:off x="7095896" y="1030062"/>
            <a:ext cx="360040" cy="749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987875F4-6A50-442D-97E3-6090632F5971}"/>
              </a:ext>
            </a:extLst>
          </p:cNvPr>
          <p:cNvSpPr/>
          <p:nvPr/>
        </p:nvSpPr>
        <p:spPr>
          <a:xfrm>
            <a:off x="7596336" y="2164476"/>
            <a:ext cx="504056" cy="11993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A820D92D-4296-4C70-B5B5-6D8E5F9F567F}"/>
              </a:ext>
            </a:extLst>
          </p:cNvPr>
          <p:cNvSpPr/>
          <p:nvPr/>
        </p:nvSpPr>
        <p:spPr>
          <a:xfrm>
            <a:off x="8028384" y="2157252"/>
            <a:ext cx="576064" cy="11993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110F088E-E650-47C1-A572-6BA4EAE8A001}"/>
              </a:ext>
            </a:extLst>
          </p:cNvPr>
          <p:cNvSpPr txBox="1">
            <a:spLocks/>
          </p:cNvSpPr>
          <p:nvPr/>
        </p:nvSpPr>
        <p:spPr>
          <a:xfrm>
            <a:off x="5425834" y="4295384"/>
            <a:ext cx="2867143" cy="58687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Quadros padronizados </a:t>
            </a:r>
          </a:p>
          <a:p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(apesar das diferentes distâncias)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3A0B9D9D-9DA6-44E2-AAAF-9C9D644793F3}"/>
              </a:ext>
            </a:extLst>
          </p:cNvPr>
          <p:cNvCxnSpPr>
            <a:cxnSpLocks/>
            <a:stCxn id="9" idx="2"/>
          </p:cNvCxnSpPr>
          <p:nvPr/>
        </p:nvCxnSpPr>
        <p:spPr>
          <a:xfrm flipH="1" flipV="1">
            <a:off x="5741484" y="2859782"/>
            <a:ext cx="1117922" cy="14912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29318FAE-CA8A-4055-9964-CEBE840D2D62}"/>
              </a:ext>
            </a:extLst>
          </p:cNvPr>
          <p:cNvCxnSpPr>
            <a:cxnSpLocks/>
            <a:stCxn id="9" idx="2"/>
          </p:cNvCxnSpPr>
          <p:nvPr/>
        </p:nvCxnSpPr>
        <p:spPr>
          <a:xfrm flipV="1">
            <a:off x="6859406" y="1887674"/>
            <a:ext cx="232874" cy="24633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E24D2E01-2220-4C54-990D-EFDD6887F405}"/>
              </a:ext>
            </a:extLst>
          </p:cNvPr>
          <p:cNvCxnSpPr>
            <a:cxnSpLocks/>
            <a:stCxn id="9" idx="2"/>
          </p:cNvCxnSpPr>
          <p:nvPr/>
        </p:nvCxnSpPr>
        <p:spPr>
          <a:xfrm flipV="1">
            <a:off x="6859406" y="3384966"/>
            <a:ext cx="1168109" cy="9660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02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1AA5503-19B9-4590-925A-293054B36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11510"/>
            <a:ext cx="7687872" cy="408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83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Sliding Window Detection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77B66F7-0EC9-430E-A61E-EE32E2CCC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068" y="987574"/>
            <a:ext cx="5372332" cy="379137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ED61FF4-5B30-48EB-95CF-93BA9066FB37}"/>
              </a:ext>
            </a:extLst>
          </p:cNvPr>
          <p:cNvSpPr/>
          <p:nvPr/>
        </p:nvSpPr>
        <p:spPr>
          <a:xfrm>
            <a:off x="2857942" y="1059582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9E35D6B-16AB-4A83-BDEB-60BD273A0ABC}"/>
              </a:ext>
            </a:extLst>
          </p:cNvPr>
          <p:cNvSpPr txBox="1">
            <a:spLocks/>
          </p:cNvSpPr>
          <p:nvPr/>
        </p:nvSpPr>
        <p:spPr>
          <a:xfrm>
            <a:off x="323528" y="987574"/>
            <a:ext cx="2232248" cy="12241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Rodar </a:t>
            </a:r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algoritmo de classificação 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com este patch (y=1, pedestre e y=0, não-pedestre)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have Direita 12">
            <a:extLst>
              <a:ext uri="{FF2B5EF4-FFF2-40B4-BE49-F238E27FC236}">
                <a16:creationId xmlns:a16="http://schemas.microsoft.com/office/drawing/2014/main" id="{CCBDE18C-6C24-439D-9F49-05FDDBC07FA2}"/>
              </a:ext>
            </a:extLst>
          </p:cNvPr>
          <p:cNvSpPr/>
          <p:nvPr/>
        </p:nvSpPr>
        <p:spPr>
          <a:xfrm rot="5400000">
            <a:off x="3102902" y="1390688"/>
            <a:ext cx="216025" cy="705946"/>
          </a:xfrm>
          <a:prstGeom prst="rightBrace">
            <a:avLst>
              <a:gd name="adj1" fmla="val 8333"/>
              <a:gd name="adj2" fmla="val 4750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64A1FEC-6D24-4D39-954C-82BC52FB3694}"/>
              </a:ext>
            </a:extLst>
          </p:cNvPr>
          <p:cNvSpPr txBox="1">
            <a:spLocks/>
          </p:cNvSpPr>
          <p:nvPr/>
        </p:nvSpPr>
        <p:spPr>
          <a:xfrm>
            <a:off x="251520" y="2343200"/>
            <a:ext cx="2232248" cy="108012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Step-size</a:t>
            </a:r>
            <a:endParaRPr lang="pt-BR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4 ou 8 pixels por </a:t>
            </a:r>
            <a:r>
              <a:rPr lang="pt-BR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step</a:t>
            </a:r>
            <a:endParaRPr lang="pt-BR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Número muito baixo = alto custo computacional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2AF30916-8C21-4692-BA65-7CFC291FC8DD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rot="16200000" flipH="1" flipV="1">
            <a:off x="2340341" y="1995101"/>
            <a:ext cx="1031586" cy="744732"/>
          </a:xfrm>
          <a:prstGeom prst="bentConnector4">
            <a:avLst>
              <a:gd name="adj1" fmla="val 99720"/>
              <a:gd name="adj2" fmla="val 5843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57E815E7-F70A-4206-AF7C-CBC3C520D427}"/>
              </a:ext>
            </a:extLst>
          </p:cNvPr>
          <p:cNvSpPr/>
          <p:nvPr/>
        </p:nvSpPr>
        <p:spPr>
          <a:xfrm>
            <a:off x="3895870" y="1064548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7AE1F20-CBF0-4647-82D2-C3E581256F97}"/>
              </a:ext>
            </a:extLst>
          </p:cNvPr>
          <p:cNvSpPr/>
          <p:nvPr/>
        </p:nvSpPr>
        <p:spPr>
          <a:xfrm>
            <a:off x="4264049" y="1067116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C8FAE76-4DD9-4E5F-86B7-8D728FD7C3CE}"/>
              </a:ext>
            </a:extLst>
          </p:cNvPr>
          <p:cNvSpPr/>
          <p:nvPr/>
        </p:nvSpPr>
        <p:spPr>
          <a:xfrm>
            <a:off x="4616714" y="1065518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FCB3589-C947-41D4-8824-9AA29B2816D7}"/>
              </a:ext>
            </a:extLst>
          </p:cNvPr>
          <p:cNvSpPr/>
          <p:nvPr/>
        </p:nvSpPr>
        <p:spPr>
          <a:xfrm>
            <a:off x="4984584" y="1064548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505C7D13-1B98-4C59-84A1-A1C60D6F2DAD}"/>
              </a:ext>
            </a:extLst>
          </p:cNvPr>
          <p:cNvSpPr/>
          <p:nvPr/>
        </p:nvSpPr>
        <p:spPr>
          <a:xfrm>
            <a:off x="5343926" y="1064548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04233F8-F5FF-48DE-9A21-69BC60803FC4}"/>
              </a:ext>
            </a:extLst>
          </p:cNvPr>
          <p:cNvSpPr/>
          <p:nvPr/>
        </p:nvSpPr>
        <p:spPr>
          <a:xfrm>
            <a:off x="5712105" y="1067116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75D3E005-D331-4844-8CAE-8ED0376521BA}"/>
              </a:ext>
            </a:extLst>
          </p:cNvPr>
          <p:cNvSpPr/>
          <p:nvPr/>
        </p:nvSpPr>
        <p:spPr>
          <a:xfrm>
            <a:off x="6064770" y="1065518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021BA15A-E0F0-48E2-8D18-C612E8D7B48D}"/>
              </a:ext>
            </a:extLst>
          </p:cNvPr>
          <p:cNvSpPr/>
          <p:nvPr/>
        </p:nvSpPr>
        <p:spPr>
          <a:xfrm>
            <a:off x="6432640" y="1064548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A71E17A5-FA67-4956-B772-B43AD6F0C6D4}"/>
              </a:ext>
            </a:extLst>
          </p:cNvPr>
          <p:cNvSpPr/>
          <p:nvPr/>
        </p:nvSpPr>
        <p:spPr>
          <a:xfrm>
            <a:off x="6803484" y="1064548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A37FAB6D-6509-48D6-8103-6966524C4BD4}"/>
              </a:ext>
            </a:extLst>
          </p:cNvPr>
          <p:cNvSpPr/>
          <p:nvPr/>
        </p:nvSpPr>
        <p:spPr>
          <a:xfrm>
            <a:off x="7171663" y="1067116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21D3F333-4E96-4338-A0EB-B249A8E5E32D}"/>
              </a:ext>
            </a:extLst>
          </p:cNvPr>
          <p:cNvSpPr/>
          <p:nvPr/>
        </p:nvSpPr>
        <p:spPr>
          <a:xfrm>
            <a:off x="7524328" y="1065518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0373FF01-6ED1-4AC8-821B-16786053C918}"/>
              </a:ext>
            </a:extLst>
          </p:cNvPr>
          <p:cNvSpPr/>
          <p:nvPr/>
        </p:nvSpPr>
        <p:spPr>
          <a:xfrm>
            <a:off x="7892198" y="1064548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97F11083-B5BD-4F7F-94BF-9D13B64E14AA}"/>
              </a:ext>
            </a:extLst>
          </p:cNvPr>
          <p:cNvSpPr/>
          <p:nvPr/>
        </p:nvSpPr>
        <p:spPr>
          <a:xfrm>
            <a:off x="2834594" y="1658049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DB190D23-583D-482B-A9C9-FECBC0911503}"/>
              </a:ext>
            </a:extLst>
          </p:cNvPr>
          <p:cNvSpPr/>
          <p:nvPr/>
        </p:nvSpPr>
        <p:spPr>
          <a:xfrm>
            <a:off x="3202464" y="1658049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6465BF4B-E2E4-40E4-9D29-76AAB7B53646}"/>
              </a:ext>
            </a:extLst>
          </p:cNvPr>
          <p:cNvSpPr/>
          <p:nvPr/>
        </p:nvSpPr>
        <p:spPr>
          <a:xfrm>
            <a:off x="3555438" y="1658049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89E29DBB-3170-419B-A515-DAD17408428F}"/>
              </a:ext>
            </a:extLst>
          </p:cNvPr>
          <p:cNvSpPr/>
          <p:nvPr/>
        </p:nvSpPr>
        <p:spPr>
          <a:xfrm>
            <a:off x="3923308" y="1658049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550B5835-B9D3-4F06-ACC6-8E8836FF4195}"/>
              </a:ext>
            </a:extLst>
          </p:cNvPr>
          <p:cNvSpPr/>
          <p:nvPr/>
        </p:nvSpPr>
        <p:spPr>
          <a:xfrm>
            <a:off x="4282650" y="1658049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2611EAB3-241E-4E28-9C76-04B1C84745CF}"/>
              </a:ext>
            </a:extLst>
          </p:cNvPr>
          <p:cNvSpPr/>
          <p:nvPr/>
        </p:nvSpPr>
        <p:spPr>
          <a:xfrm>
            <a:off x="4650829" y="1658049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542719DB-CDB7-4A95-B9EA-EF4A349524C3}"/>
              </a:ext>
            </a:extLst>
          </p:cNvPr>
          <p:cNvSpPr/>
          <p:nvPr/>
        </p:nvSpPr>
        <p:spPr>
          <a:xfrm>
            <a:off x="5003494" y="1658049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4CCDDCE-BA84-4CD7-B47D-0025397999DB}"/>
              </a:ext>
            </a:extLst>
          </p:cNvPr>
          <p:cNvSpPr/>
          <p:nvPr/>
        </p:nvSpPr>
        <p:spPr>
          <a:xfrm>
            <a:off x="5371364" y="1658049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F04C93F0-47E1-4E9F-801B-6D1B12D3EF91}"/>
              </a:ext>
            </a:extLst>
          </p:cNvPr>
          <p:cNvSpPr/>
          <p:nvPr/>
        </p:nvSpPr>
        <p:spPr>
          <a:xfrm>
            <a:off x="5742208" y="1658049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5E168EEA-880B-449C-8DE7-14B64A38D77D}"/>
              </a:ext>
            </a:extLst>
          </p:cNvPr>
          <p:cNvSpPr/>
          <p:nvPr/>
        </p:nvSpPr>
        <p:spPr>
          <a:xfrm>
            <a:off x="6110387" y="1658049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A4D4D5ED-0BA5-451C-9BBB-6D52F5FC945B}"/>
              </a:ext>
            </a:extLst>
          </p:cNvPr>
          <p:cNvSpPr/>
          <p:nvPr/>
        </p:nvSpPr>
        <p:spPr>
          <a:xfrm>
            <a:off x="6463052" y="1658049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27E65F57-6069-4927-9439-B2100317C55D}"/>
              </a:ext>
            </a:extLst>
          </p:cNvPr>
          <p:cNvSpPr/>
          <p:nvPr/>
        </p:nvSpPr>
        <p:spPr>
          <a:xfrm>
            <a:off x="6830922" y="1658049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C298B918-F372-4E29-8929-8729004FC6DC}"/>
              </a:ext>
            </a:extLst>
          </p:cNvPr>
          <p:cNvSpPr/>
          <p:nvPr/>
        </p:nvSpPr>
        <p:spPr>
          <a:xfrm>
            <a:off x="7198792" y="1658049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ACA907DA-6DC0-49CB-821B-2F998EC69DDA}"/>
              </a:ext>
            </a:extLst>
          </p:cNvPr>
          <p:cNvSpPr/>
          <p:nvPr/>
        </p:nvSpPr>
        <p:spPr>
          <a:xfrm>
            <a:off x="7566662" y="1658049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17F64BAF-8798-489F-89E3-CC018D71737B}"/>
              </a:ext>
            </a:extLst>
          </p:cNvPr>
          <p:cNvSpPr/>
          <p:nvPr/>
        </p:nvSpPr>
        <p:spPr>
          <a:xfrm>
            <a:off x="2843498" y="2211710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0A3E4A62-14F5-428A-BAF4-E8C497EC68C5}"/>
              </a:ext>
            </a:extLst>
          </p:cNvPr>
          <p:cNvSpPr/>
          <p:nvPr/>
        </p:nvSpPr>
        <p:spPr>
          <a:xfrm>
            <a:off x="3211368" y="2211710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D7DD518A-45C2-4097-8C56-88863E3E7598}"/>
              </a:ext>
            </a:extLst>
          </p:cNvPr>
          <p:cNvSpPr/>
          <p:nvPr/>
        </p:nvSpPr>
        <p:spPr>
          <a:xfrm>
            <a:off x="3564342" y="2211710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9173A17D-C5D3-4462-8D4F-6353EA33E2FD}"/>
              </a:ext>
            </a:extLst>
          </p:cNvPr>
          <p:cNvSpPr/>
          <p:nvPr/>
        </p:nvSpPr>
        <p:spPr>
          <a:xfrm>
            <a:off x="3932212" y="2211710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2A586DED-8485-43D3-B1BD-93884117B0C2}"/>
              </a:ext>
            </a:extLst>
          </p:cNvPr>
          <p:cNvSpPr/>
          <p:nvPr/>
        </p:nvSpPr>
        <p:spPr>
          <a:xfrm>
            <a:off x="4291554" y="2211710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57A998A7-6E83-4B72-BDF7-2F51243A5BCF}"/>
              </a:ext>
            </a:extLst>
          </p:cNvPr>
          <p:cNvSpPr/>
          <p:nvPr/>
        </p:nvSpPr>
        <p:spPr>
          <a:xfrm>
            <a:off x="4659733" y="2211710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9AE5C821-197B-46F2-BB10-2CACB0DD122A}"/>
              </a:ext>
            </a:extLst>
          </p:cNvPr>
          <p:cNvSpPr/>
          <p:nvPr/>
        </p:nvSpPr>
        <p:spPr>
          <a:xfrm>
            <a:off x="5012398" y="2211710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967D42EA-9D50-44A0-9526-8E533CE56ED5}"/>
              </a:ext>
            </a:extLst>
          </p:cNvPr>
          <p:cNvSpPr/>
          <p:nvPr/>
        </p:nvSpPr>
        <p:spPr>
          <a:xfrm>
            <a:off x="5380268" y="2211710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5AE08281-381E-4DD1-B923-88B3CB6D0548}"/>
              </a:ext>
            </a:extLst>
          </p:cNvPr>
          <p:cNvSpPr/>
          <p:nvPr/>
        </p:nvSpPr>
        <p:spPr>
          <a:xfrm>
            <a:off x="5751112" y="2211710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628ECC78-A8E5-4FCA-8FDF-7B3D083D7C34}"/>
              </a:ext>
            </a:extLst>
          </p:cNvPr>
          <p:cNvSpPr/>
          <p:nvPr/>
        </p:nvSpPr>
        <p:spPr>
          <a:xfrm>
            <a:off x="6119291" y="2211710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3D44C225-374A-4648-BAEB-80C7331BCD53}"/>
              </a:ext>
            </a:extLst>
          </p:cNvPr>
          <p:cNvSpPr/>
          <p:nvPr/>
        </p:nvSpPr>
        <p:spPr>
          <a:xfrm>
            <a:off x="6471956" y="2211710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2449F036-3AEE-4ACE-84D3-ACAC2BFD8418}"/>
              </a:ext>
            </a:extLst>
          </p:cNvPr>
          <p:cNvSpPr/>
          <p:nvPr/>
        </p:nvSpPr>
        <p:spPr>
          <a:xfrm>
            <a:off x="6839826" y="2211710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F5A07A79-6BFC-48AB-BF81-A64BDA563571}"/>
              </a:ext>
            </a:extLst>
          </p:cNvPr>
          <p:cNvSpPr/>
          <p:nvPr/>
        </p:nvSpPr>
        <p:spPr>
          <a:xfrm>
            <a:off x="7207696" y="2211710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C4003953-2D9D-4CE8-94BA-507B0C175C8C}"/>
              </a:ext>
            </a:extLst>
          </p:cNvPr>
          <p:cNvSpPr/>
          <p:nvPr/>
        </p:nvSpPr>
        <p:spPr>
          <a:xfrm>
            <a:off x="7575566" y="2211710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C5FA7F9A-95E5-4F1B-B77C-881BC9A813C4}"/>
              </a:ext>
            </a:extLst>
          </p:cNvPr>
          <p:cNvSpPr/>
          <p:nvPr/>
        </p:nvSpPr>
        <p:spPr>
          <a:xfrm>
            <a:off x="2843498" y="2810476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AC102082-FA8C-415A-A058-B1C4C632B037}"/>
              </a:ext>
            </a:extLst>
          </p:cNvPr>
          <p:cNvSpPr/>
          <p:nvPr/>
        </p:nvSpPr>
        <p:spPr>
          <a:xfrm>
            <a:off x="3211368" y="2810476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F865BFC4-DBB0-4096-B791-EBDE65A13257}"/>
              </a:ext>
            </a:extLst>
          </p:cNvPr>
          <p:cNvSpPr/>
          <p:nvPr/>
        </p:nvSpPr>
        <p:spPr>
          <a:xfrm>
            <a:off x="3564342" y="2810476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D0AFDE83-E0E6-4A9A-884A-AB49A31BE8F6}"/>
              </a:ext>
            </a:extLst>
          </p:cNvPr>
          <p:cNvSpPr/>
          <p:nvPr/>
        </p:nvSpPr>
        <p:spPr>
          <a:xfrm>
            <a:off x="3932212" y="2810476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AE42B05A-6019-4530-8F0A-CAC74AF1B764}"/>
              </a:ext>
            </a:extLst>
          </p:cNvPr>
          <p:cNvSpPr/>
          <p:nvPr/>
        </p:nvSpPr>
        <p:spPr>
          <a:xfrm>
            <a:off x="4291554" y="2810476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EBD5B527-84E7-4888-9F43-F7774B6406B2}"/>
              </a:ext>
            </a:extLst>
          </p:cNvPr>
          <p:cNvSpPr/>
          <p:nvPr/>
        </p:nvSpPr>
        <p:spPr>
          <a:xfrm>
            <a:off x="4659733" y="2810476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14AE9B2C-11C5-4168-8E82-2231BC13F789}"/>
              </a:ext>
            </a:extLst>
          </p:cNvPr>
          <p:cNvSpPr/>
          <p:nvPr/>
        </p:nvSpPr>
        <p:spPr>
          <a:xfrm>
            <a:off x="5012398" y="2810476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17439D9A-2775-4F52-9EE7-C603F0E66A50}"/>
              </a:ext>
            </a:extLst>
          </p:cNvPr>
          <p:cNvSpPr/>
          <p:nvPr/>
        </p:nvSpPr>
        <p:spPr>
          <a:xfrm>
            <a:off x="5380268" y="2810476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D313B124-27F0-43A0-BC8E-218E7B19938B}"/>
              </a:ext>
            </a:extLst>
          </p:cNvPr>
          <p:cNvSpPr/>
          <p:nvPr/>
        </p:nvSpPr>
        <p:spPr>
          <a:xfrm>
            <a:off x="5751112" y="2810476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73">
            <a:extLst>
              <a:ext uri="{FF2B5EF4-FFF2-40B4-BE49-F238E27FC236}">
                <a16:creationId xmlns:a16="http://schemas.microsoft.com/office/drawing/2014/main" id="{59B53445-2EEB-4A3F-9F51-E988792DD5F1}"/>
              </a:ext>
            </a:extLst>
          </p:cNvPr>
          <p:cNvSpPr/>
          <p:nvPr/>
        </p:nvSpPr>
        <p:spPr>
          <a:xfrm>
            <a:off x="6119291" y="2810476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etângulo 74">
            <a:extLst>
              <a:ext uri="{FF2B5EF4-FFF2-40B4-BE49-F238E27FC236}">
                <a16:creationId xmlns:a16="http://schemas.microsoft.com/office/drawing/2014/main" id="{EB567775-D4A4-4A36-BEDC-0AB11CFFFF06}"/>
              </a:ext>
            </a:extLst>
          </p:cNvPr>
          <p:cNvSpPr/>
          <p:nvPr/>
        </p:nvSpPr>
        <p:spPr>
          <a:xfrm>
            <a:off x="6471956" y="2810476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92E3A424-BCCD-498A-8C68-711B7B8F4B84}"/>
              </a:ext>
            </a:extLst>
          </p:cNvPr>
          <p:cNvSpPr/>
          <p:nvPr/>
        </p:nvSpPr>
        <p:spPr>
          <a:xfrm>
            <a:off x="6839826" y="2810476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AC4C9D75-BF76-4D99-9D79-4AD04560E676}"/>
              </a:ext>
            </a:extLst>
          </p:cNvPr>
          <p:cNvSpPr/>
          <p:nvPr/>
        </p:nvSpPr>
        <p:spPr>
          <a:xfrm>
            <a:off x="7207696" y="2810476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256CD649-E23A-422C-96C8-1E92380997F3}"/>
              </a:ext>
            </a:extLst>
          </p:cNvPr>
          <p:cNvSpPr/>
          <p:nvPr/>
        </p:nvSpPr>
        <p:spPr>
          <a:xfrm>
            <a:off x="7575566" y="2810476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0A47D169-537D-46B7-AD33-8AC26379D78F}"/>
              </a:ext>
            </a:extLst>
          </p:cNvPr>
          <p:cNvSpPr/>
          <p:nvPr/>
        </p:nvSpPr>
        <p:spPr>
          <a:xfrm>
            <a:off x="2843498" y="3386540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01174F64-179C-4393-803F-7B5D6C91050A}"/>
              </a:ext>
            </a:extLst>
          </p:cNvPr>
          <p:cNvSpPr/>
          <p:nvPr/>
        </p:nvSpPr>
        <p:spPr>
          <a:xfrm>
            <a:off x="3211368" y="3386540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6E1553D5-C7ED-43EE-8230-DB227EEB6A6E}"/>
              </a:ext>
            </a:extLst>
          </p:cNvPr>
          <p:cNvSpPr/>
          <p:nvPr/>
        </p:nvSpPr>
        <p:spPr>
          <a:xfrm>
            <a:off x="3564342" y="3386540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A93459B6-AD3F-44F0-A57C-9E5CF0F17B43}"/>
              </a:ext>
            </a:extLst>
          </p:cNvPr>
          <p:cNvSpPr/>
          <p:nvPr/>
        </p:nvSpPr>
        <p:spPr>
          <a:xfrm>
            <a:off x="3932212" y="3386540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32944962-2F4E-40A8-A3D5-BE6550DE1847}"/>
              </a:ext>
            </a:extLst>
          </p:cNvPr>
          <p:cNvSpPr/>
          <p:nvPr/>
        </p:nvSpPr>
        <p:spPr>
          <a:xfrm>
            <a:off x="4291554" y="3386540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03289E1B-31F0-46CC-A656-DD22717356EB}"/>
              </a:ext>
            </a:extLst>
          </p:cNvPr>
          <p:cNvSpPr/>
          <p:nvPr/>
        </p:nvSpPr>
        <p:spPr>
          <a:xfrm>
            <a:off x="4659733" y="3386540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94BEB308-F81C-423A-ABD9-3BCA97127AA4}"/>
              </a:ext>
            </a:extLst>
          </p:cNvPr>
          <p:cNvSpPr/>
          <p:nvPr/>
        </p:nvSpPr>
        <p:spPr>
          <a:xfrm>
            <a:off x="5012398" y="3386540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Retângulo 91">
            <a:extLst>
              <a:ext uri="{FF2B5EF4-FFF2-40B4-BE49-F238E27FC236}">
                <a16:creationId xmlns:a16="http://schemas.microsoft.com/office/drawing/2014/main" id="{A6071338-D3C8-487C-BAD4-849AC377151C}"/>
              </a:ext>
            </a:extLst>
          </p:cNvPr>
          <p:cNvSpPr/>
          <p:nvPr/>
        </p:nvSpPr>
        <p:spPr>
          <a:xfrm>
            <a:off x="5380268" y="3386540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E464934E-7993-4DAF-AB08-B56AFCF09B19}"/>
              </a:ext>
            </a:extLst>
          </p:cNvPr>
          <p:cNvSpPr/>
          <p:nvPr/>
        </p:nvSpPr>
        <p:spPr>
          <a:xfrm>
            <a:off x="5751112" y="3386540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 93">
            <a:extLst>
              <a:ext uri="{FF2B5EF4-FFF2-40B4-BE49-F238E27FC236}">
                <a16:creationId xmlns:a16="http://schemas.microsoft.com/office/drawing/2014/main" id="{9BC58A61-1D58-4B28-8D18-91BFFF698E65}"/>
              </a:ext>
            </a:extLst>
          </p:cNvPr>
          <p:cNvSpPr/>
          <p:nvPr/>
        </p:nvSpPr>
        <p:spPr>
          <a:xfrm>
            <a:off x="6119291" y="3386540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D6F012A3-EA92-4C58-B279-9700E134254B}"/>
              </a:ext>
            </a:extLst>
          </p:cNvPr>
          <p:cNvSpPr/>
          <p:nvPr/>
        </p:nvSpPr>
        <p:spPr>
          <a:xfrm>
            <a:off x="6471956" y="3386540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id="{D106F838-C5FD-4E7B-83D2-C7A9C3D80996}"/>
              </a:ext>
            </a:extLst>
          </p:cNvPr>
          <p:cNvSpPr/>
          <p:nvPr/>
        </p:nvSpPr>
        <p:spPr>
          <a:xfrm>
            <a:off x="6839826" y="3386540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Retângulo 96">
            <a:extLst>
              <a:ext uri="{FF2B5EF4-FFF2-40B4-BE49-F238E27FC236}">
                <a16:creationId xmlns:a16="http://schemas.microsoft.com/office/drawing/2014/main" id="{72FDE913-C123-4B2D-996A-F97BD2D7E6CC}"/>
              </a:ext>
            </a:extLst>
          </p:cNvPr>
          <p:cNvSpPr/>
          <p:nvPr/>
        </p:nvSpPr>
        <p:spPr>
          <a:xfrm>
            <a:off x="7207696" y="3386540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Retângulo 97">
            <a:extLst>
              <a:ext uri="{FF2B5EF4-FFF2-40B4-BE49-F238E27FC236}">
                <a16:creationId xmlns:a16="http://schemas.microsoft.com/office/drawing/2014/main" id="{E95F5B23-D331-4B07-9E0F-21914B4F3EDE}"/>
              </a:ext>
            </a:extLst>
          </p:cNvPr>
          <p:cNvSpPr/>
          <p:nvPr/>
        </p:nvSpPr>
        <p:spPr>
          <a:xfrm>
            <a:off x="7575566" y="3386540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Retângulo 98">
            <a:extLst>
              <a:ext uri="{FF2B5EF4-FFF2-40B4-BE49-F238E27FC236}">
                <a16:creationId xmlns:a16="http://schemas.microsoft.com/office/drawing/2014/main" id="{3A3F5D7F-2939-48E1-8293-A7B41CE7272D}"/>
              </a:ext>
            </a:extLst>
          </p:cNvPr>
          <p:cNvSpPr/>
          <p:nvPr/>
        </p:nvSpPr>
        <p:spPr>
          <a:xfrm>
            <a:off x="2843498" y="3964494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Retângulo 99">
            <a:extLst>
              <a:ext uri="{FF2B5EF4-FFF2-40B4-BE49-F238E27FC236}">
                <a16:creationId xmlns:a16="http://schemas.microsoft.com/office/drawing/2014/main" id="{137741E3-3A67-4C63-90B7-DAC20997FBBD}"/>
              </a:ext>
            </a:extLst>
          </p:cNvPr>
          <p:cNvSpPr/>
          <p:nvPr/>
        </p:nvSpPr>
        <p:spPr>
          <a:xfrm>
            <a:off x="3211368" y="3964494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Retângulo 100">
            <a:extLst>
              <a:ext uri="{FF2B5EF4-FFF2-40B4-BE49-F238E27FC236}">
                <a16:creationId xmlns:a16="http://schemas.microsoft.com/office/drawing/2014/main" id="{6736BEA8-09C6-4875-B8C8-4DA4899DF677}"/>
              </a:ext>
            </a:extLst>
          </p:cNvPr>
          <p:cNvSpPr/>
          <p:nvPr/>
        </p:nvSpPr>
        <p:spPr>
          <a:xfrm>
            <a:off x="3564342" y="3964494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Retângulo 101">
            <a:extLst>
              <a:ext uri="{FF2B5EF4-FFF2-40B4-BE49-F238E27FC236}">
                <a16:creationId xmlns:a16="http://schemas.microsoft.com/office/drawing/2014/main" id="{3EAD7661-5B63-493A-99C1-6602B2DF2705}"/>
              </a:ext>
            </a:extLst>
          </p:cNvPr>
          <p:cNvSpPr/>
          <p:nvPr/>
        </p:nvSpPr>
        <p:spPr>
          <a:xfrm>
            <a:off x="3932212" y="3964494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A2EC3EF3-2B47-4AA2-B097-014CA546D661}"/>
              </a:ext>
            </a:extLst>
          </p:cNvPr>
          <p:cNvSpPr/>
          <p:nvPr/>
        </p:nvSpPr>
        <p:spPr>
          <a:xfrm>
            <a:off x="4291554" y="3964494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 103">
            <a:extLst>
              <a:ext uri="{FF2B5EF4-FFF2-40B4-BE49-F238E27FC236}">
                <a16:creationId xmlns:a16="http://schemas.microsoft.com/office/drawing/2014/main" id="{8259B9CD-DF91-4903-A542-2A0852516BE0}"/>
              </a:ext>
            </a:extLst>
          </p:cNvPr>
          <p:cNvSpPr/>
          <p:nvPr/>
        </p:nvSpPr>
        <p:spPr>
          <a:xfrm>
            <a:off x="4659733" y="3964494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FFF1AA5E-9AD9-4F9B-991A-2089CF1318DD}"/>
              </a:ext>
            </a:extLst>
          </p:cNvPr>
          <p:cNvSpPr/>
          <p:nvPr/>
        </p:nvSpPr>
        <p:spPr>
          <a:xfrm>
            <a:off x="5012398" y="3964494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" name="Retângulo 105">
            <a:extLst>
              <a:ext uri="{FF2B5EF4-FFF2-40B4-BE49-F238E27FC236}">
                <a16:creationId xmlns:a16="http://schemas.microsoft.com/office/drawing/2014/main" id="{99E522ED-E8B3-4601-B112-FDA73232D834}"/>
              </a:ext>
            </a:extLst>
          </p:cNvPr>
          <p:cNvSpPr/>
          <p:nvPr/>
        </p:nvSpPr>
        <p:spPr>
          <a:xfrm>
            <a:off x="5380268" y="3964494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DE6EA556-B2A5-4AA5-9A1E-B04BB436D94C}"/>
              </a:ext>
            </a:extLst>
          </p:cNvPr>
          <p:cNvSpPr/>
          <p:nvPr/>
        </p:nvSpPr>
        <p:spPr>
          <a:xfrm>
            <a:off x="5751112" y="3964494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Retângulo 107">
            <a:extLst>
              <a:ext uri="{FF2B5EF4-FFF2-40B4-BE49-F238E27FC236}">
                <a16:creationId xmlns:a16="http://schemas.microsoft.com/office/drawing/2014/main" id="{550E4C71-C0E1-4C75-A9BB-2A491AE5FB13}"/>
              </a:ext>
            </a:extLst>
          </p:cNvPr>
          <p:cNvSpPr/>
          <p:nvPr/>
        </p:nvSpPr>
        <p:spPr>
          <a:xfrm>
            <a:off x="6119291" y="3964494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Retângulo 108">
            <a:extLst>
              <a:ext uri="{FF2B5EF4-FFF2-40B4-BE49-F238E27FC236}">
                <a16:creationId xmlns:a16="http://schemas.microsoft.com/office/drawing/2014/main" id="{02B23936-C5AE-43EE-9528-0495E69C9C60}"/>
              </a:ext>
            </a:extLst>
          </p:cNvPr>
          <p:cNvSpPr/>
          <p:nvPr/>
        </p:nvSpPr>
        <p:spPr>
          <a:xfrm>
            <a:off x="6471956" y="3964494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Retângulo 109">
            <a:extLst>
              <a:ext uri="{FF2B5EF4-FFF2-40B4-BE49-F238E27FC236}">
                <a16:creationId xmlns:a16="http://schemas.microsoft.com/office/drawing/2014/main" id="{37BC0737-002D-4B4B-8239-C509943585F9}"/>
              </a:ext>
            </a:extLst>
          </p:cNvPr>
          <p:cNvSpPr/>
          <p:nvPr/>
        </p:nvSpPr>
        <p:spPr>
          <a:xfrm>
            <a:off x="6839826" y="3964494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D2ADB167-413C-4528-9A66-E4039FB84C96}"/>
              </a:ext>
            </a:extLst>
          </p:cNvPr>
          <p:cNvSpPr/>
          <p:nvPr/>
        </p:nvSpPr>
        <p:spPr>
          <a:xfrm>
            <a:off x="7207696" y="3964494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Retângulo 111">
            <a:extLst>
              <a:ext uri="{FF2B5EF4-FFF2-40B4-BE49-F238E27FC236}">
                <a16:creationId xmlns:a16="http://schemas.microsoft.com/office/drawing/2014/main" id="{E84C53FF-5623-438E-9971-B461AC5FB4F5}"/>
              </a:ext>
            </a:extLst>
          </p:cNvPr>
          <p:cNvSpPr/>
          <p:nvPr/>
        </p:nvSpPr>
        <p:spPr>
          <a:xfrm>
            <a:off x="7575566" y="3964494"/>
            <a:ext cx="360040" cy="576064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247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60494E-6 L 0.04184 0.0006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0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84 0.00062 L 0.08906 0.00031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4" fill="hold">
                      <p:stCondLst>
                        <p:cond delay="indefinite"/>
                      </p:stCondLst>
                      <p:childTnLst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0"/>
                            </p:stCondLst>
                            <p:childTnLst>
                              <p:par>
                                <p:cTn id="4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9" fill="hold">
                            <p:stCondLst>
                              <p:cond delay="0"/>
                            </p:stCondLst>
                            <p:childTnLst>
                              <p:par>
                                <p:cTn id="4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4" fill="hold">
                      <p:stCondLst>
                        <p:cond delay="indefinite"/>
                      </p:stCondLst>
                      <p:childTnLst>
                        <p:par>
                          <p:cTn id="515" fill="hold">
                            <p:stCondLst>
                              <p:cond delay="0"/>
                            </p:stCondLst>
                            <p:childTnLst>
                              <p:par>
                                <p:cTn id="5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5" fill="hold">
                            <p:stCondLst>
                              <p:cond delay="0"/>
                            </p:stCondLst>
                            <p:childTnLst>
                              <p:par>
                                <p:cTn id="5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4" fill="hold">
                            <p:stCondLst>
                              <p:cond delay="0"/>
                            </p:stCondLst>
                            <p:childTnLst>
                              <p:par>
                                <p:cTn id="5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4" fill="hold">
                      <p:stCondLst>
                        <p:cond delay="indefinite"/>
                      </p:stCondLst>
                      <p:childTnLst>
                        <p:par>
                          <p:cTn id="585" fill="hold">
                            <p:stCondLst>
                              <p:cond delay="0"/>
                            </p:stCondLst>
                            <p:childTnLst>
                              <p:par>
                                <p:cTn id="5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0"/>
                            </p:stCondLst>
                            <p:childTnLst>
                              <p:par>
                                <p:cTn id="5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8" fill="hold">
                      <p:stCondLst>
                        <p:cond delay="indefinite"/>
                      </p:stCondLst>
                      <p:childTnLst>
                        <p:par>
                          <p:cTn id="599" fill="hold">
                            <p:stCondLst>
                              <p:cond delay="0"/>
                            </p:stCondLst>
                            <p:childTnLst>
                              <p:par>
                                <p:cTn id="6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9" fill="hold">
                            <p:stCondLst>
                              <p:cond delay="0"/>
                            </p:stCondLst>
                            <p:childTnLst>
                              <p:par>
                                <p:cTn id="6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2" fill="hold">
                      <p:stCondLst>
                        <p:cond delay="indefinite"/>
                      </p:stCondLst>
                      <p:childTnLst>
                        <p:par>
                          <p:cTn id="613" fill="hold">
                            <p:stCondLst>
                              <p:cond delay="0"/>
                            </p:stCondLst>
                            <p:childTnLst>
                              <p:par>
                                <p:cTn id="6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9" fill="hold">
                      <p:stCondLst>
                        <p:cond delay="indefinite"/>
                      </p:stCondLst>
                      <p:childTnLst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0"/>
                            </p:stCondLst>
                            <p:childTnLst>
                              <p:par>
                                <p:cTn id="6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6" fill="hold">
                      <p:stCondLst>
                        <p:cond delay="indefinite"/>
                      </p:stCondLst>
                      <p:childTnLst>
                        <p:par>
                          <p:cTn id="627" fill="hold">
                            <p:stCondLst>
                              <p:cond delay="0"/>
                            </p:stCondLst>
                            <p:childTnLst>
                              <p:par>
                                <p:cTn id="6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  <p:bldP spid="12" grpId="0"/>
      <p:bldP spid="12" grpId="1"/>
      <p:bldP spid="13" grpId="0" animBg="1"/>
      <p:bldP spid="13" grpId="1" animBg="1"/>
      <p:bldP spid="14" grpId="0"/>
      <p:bldP spid="14" grpId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Sliding Window Detection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77B66F7-0EC9-430E-A61E-EE32E2CCC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068" y="987574"/>
            <a:ext cx="5372332" cy="3791373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9E35D6B-16AB-4A83-BDEB-60BD273A0ABC}"/>
              </a:ext>
            </a:extLst>
          </p:cNvPr>
          <p:cNvSpPr txBox="1">
            <a:spLocks/>
          </p:cNvSpPr>
          <p:nvPr/>
        </p:nvSpPr>
        <p:spPr>
          <a:xfrm>
            <a:off x="323528" y="987574"/>
            <a:ext cx="2232248" cy="12241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Rodar </a:t>
            </a:r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algoritmo de classificação 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com este patch (y=1, pedestre e y=0, não-pedestre)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97F11083-B5BD-4F7F-94BF-9D13B64E14AA}"/>
              </a:ext>
            </a:extLst>
          </p:cNvPr>
          <p:cNvSpPr/>
          <p:nvPr/>
        </p:nvSpPr>
        <p:spPr>
          <a:xfrm>
            <a:off x="2834594" y="1059582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DB190D23-583D-482B-A9C9-FECBC0911503}"/>
              </a:ext>
            </a:extLst>
          </p:cNvPr>
          <p:cNvSpPr/>
          <p:nvPr/>
        </p:nvSpPr>
        <p:spPr>
          <a:xfrm>
            <a:off x="3419872" y="1059582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Text Placeholder 2">
            <a:extLst>
              <a:ext uri="{FF2B5EF4-FFF2-40B4-BE49-F238E27FC236}">
                <a16:creationId xmlns:a16="http://schemas.microsoft.com/office/drawing/2014/main" id="{7E4C2342-324E-4576-97AE-19520E272444}"/>
              </a:ext>
            </a:extLst>
          </p:cNvPr>
          <p:cNvSpPr txBox="1">
            <a:spLocks/>
          </p:cNvSpPr>
          <p:nvPr/>
        </p:nvSpPr>
        <p:spPr>
          <a:xfrm>
            <a:off x="323528" y="2211711"/>
            <a:ext cx="2232248" cy="12241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Quadro maior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ACDCDD70-12E1-487A-9EAE-1EA383860A61}"/>
              </a:ext>
            </a:extLst>
          </p:cNvPr>
          <p:cNvSpPr txBox="1">
            <a:spLocks/>
          </p:cNvSpPr>
          <p:nvPr/>
        </p:nvSpPr>
        <p:spPr>
          <a:xfrm>
            <a:off x="331640" y="2883261"/>
            <a:ext cx="2232248" cy="12241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Resize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82x36 (original)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Conector: Angulado 3">
            <a:extLst>
              <a:ext uri="{FF2B5EF4-FFF2-40B4-BE49-F238E27FC236}">
                <a16:creationId xmlns:a16="http://schemas.microsoft.com/office/drawing/2014/main" id="{BE1A3C6A-C94E-4A4E-9628-53C2859C3DA3}"/>
              </a:ext>
            </a:extLst>
          </p:cNvPr>
          <p:cNvCxnSpPr>
            <a:cxnSpLocks/>
          </p:cNvCxnSpPr>
          <p:nvPr/>
        </p:nvCxnSpPr>
        <p:spPr>
          <a:xfrm rot="5400000">
            <a:off x="2145690" y="1901719"/>
            <a:ext cx="959582" cy="1003505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2027F50D-CDF6-48E8-9095-C29F78E505DE}"/>
              </a:ext>
            </a:extLst>
          </p:cNvPr>
          <p:cNvCxnSpPr>
            <a:endCxn id="113" idx="3"/>
          </p:cNvCxnSpPr>
          <p:nvPr/>
        </p:nvCxnSpPr>
        <p:spPr>
          <a:xfrm rot="5400000">
            <a:off x="2066646" y="2420921"/>
            <a:ext cx="1571650" cy="57716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tângulo 113">
            <a:extLst>
              <a:ext uri="{FF2B5EF4-FFF2-40B4-BE49-F238E27FC236}">
                <a16:creationId xmlns:a16="http://schemas.microsoft.com/office/drawing/2014/main" id="{F7091349-7678-4583-914A-F6A60ACED868}"/>
              </a:ext>
            </a:extLst>
          </p:cNvPr>
          <p:cNvSpPr/>
          <p:nvPr/>
        </p:nvSpPr>
        <p:spPr>
          <a:xfrm>
            <a:off x="4005150" y="1059582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Retângulo 114">
            <a:extLst>
              <a:ext uri="{FF2B5EF4-FFF2-40B4-BE49-F238E27FC236}">
                <a16:creationId xmlns:a16="http://schemas.microsoft.com/office/drawing/2014/main" id="{73A92BE7-28B1-47A3-99E9-A92E6E4785D6}"/>
              </a:ext>
            </a:extLst>
          </p:cNvPr>
          <p:cNvSpPr/>
          <p:nvPr/>
        </p:nvSpPr>
        <p:spPr>
          <a:xfrm>
            <a:off x="4590428" y="1059582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Retângulo 115">
            <a:extLst>
              <a:ext uri="{FF2B5EF4-FFF2-40B4-BE49-F238E27FC236}">
                <a16:creationId xmlns:a16="http://schemas.microsoft.com/office/drawing/2014/main" id="{4B8D1A88-995C-4639-B145-DEA297CD227D}"/>
              </a:ext>
            </a:extLst>
          </p:cNvPr>
          <p:cNvSpPr/>
          <p:nvPr/>
        </p:nvSpPr>
        <p:spPr>
          <a:xfrm>
            <a:off x="5175706" y="1059582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Retângulo 116">
            <a:extLst>
              <a:ext uri="{FF2B5EF4-FFF2-40B4-BE49-F238E27FC236}">
                <a16:creationId xmlns:a16="http://schemas.microsoft.com/office/drawing/2014/main" id="{F8DCF3F3-BEFE-445C-837C-9F7540440D61}"/>
              </a:ext>
            </a:extLst>
          </p:cNvPr>
          <p:cNvSpPr/>
          <p:nvPr/>
        </p:nvSpPr>
        <p:spPr>
          <a:xfrm>
            <a:off x="5760220" y="1059582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Retângulo 117">
            <a:extLst>
              <a:ext uri="{FF2B5EF4-FFF2-40B4-BE49-F238E27FC236}">
                <a16:creationId xmlns:a16="http://schemas.microsoft.com/office/drawing/2014/main" id="{16E961EA-C1BB-47F6-8DFE-0515FF0CE22B}"/>
              </a:ext>
            </a:extLst>
          </p:cNvPr>
          <p:cNvSpPr/>
          <p:nvPr/>
        </p:nvSpPr>
        <p:spPr>
          <a:xfrm>
            <a:off x="6345498" y="1059582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 118">
            <a:extLst>
              <a:ext uri="{FF2B5EF4-FFF2-40B4-BE49-F238E27FC236}">
                <a16:creationId xmlns:a16="http://schemas.microsoft.com/office/drawing/2014/main" id="{59D10EB5-626A-48C6-94A0-BE17B02C5662}"/>
              </a:ext>
            </a:extLst>
          </p:cNvPr>
          <p:cNvSpPr/>
          <p:nvPr/>
        </p:nvSpPr>
        <p:spPr>
          <a:xfrm>
            <a:off x="6930012" y="1059582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 119">
            <a:extLst>
              <a:ext uri="{FF2B5EF4-FFF2-40B4-BE49-F238E27FC236}">
                <a16:creationId xmlns:a16="http://schemas.microsoft.com/office/drawing/2014/main" id="{2E7390A9-9A51-4F64-8065-BF7CF291A797}"/>
              </a:ext>
            </a:extLst>
          </p:cNvPr>
          <p:cNvSpPr/>
          <p:nvPr/>
        </p:nvSpPr>
        <p:spPr>
          <a:xfrm>
            <a:off x="7515290" y="1059582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Retângulo 120">
            <a:extLst>
              <a:ext uri="{FF2B5EF4-FFF2-40B4-BE49-F238E27FC236}">
                <a16:creationId xmlns:a16="http://schemas.microsoft.com/office/drawing/2014/main" id="{FA6D9296-BF0B-4450-9F17-5C59098C72FE}"/>
              </a:ext>
            </a:extLst>
          </p:cNvPr>
          <p:cNvSpPr/>
          <p:nvPr/>
        </p:nvSpPr>
        <p:spPr>
          <a:xfrm>
            <a:off x="2834594" y="1923678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2" name="Retângulo 121">
            <a:extLst>
              <a:ext uri="{FF2B5EF4-FFF2-40B4-BE49-F238E27FC236}">
                <a16:creationId xmlns:a16="http://schemas.microsoft.com/office/drawing/2014/main" id="{91320B27-FF69-4450-A243-396C9E0AA894}"/>
              </a:ext>
            </a:extLst>
          </p:cNvPr>
          <p:cNvSpPr/>
          <p:nvPr/>
        </p:nvSpPr>
        <p:spPr>
          <a:xfrm>
            <a:off x="3419872" y="1923678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3" name="Retângulo 122">
            <a:extLst>
              <a:ext uri="{FF2B5EF4-FFF2-40B4-BE49-F238E27FC236}">
                <a16:creationId xmlns:a16="http://schemas.microsoft.com/office/drawing/2014/main" id="{D28504E3-B2FF-49DF-BBB4-146D247291B0}"/>
              </a:ext>
            </a:extLst>
          </p:cNvPr>
          <p:cNvSpPr/>
          <p:nvPr/>
        </p:nvSpPr>
        <p:spPr>
          <a:xfrm>
            <a:off x="4005150" y="1923678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4" name="Retângulo 123">
            <a:extLst>
              <a:ext uri="{FF2B5EF4-FFF2-40B4-BE49-F238E27FC236}">
                <a16:creationId xmlns:a16="http://schemas.microsoft.com/office/drawing/2014/main" id="{716DAF8E-E8A8-470C-8F44-7ED690AA0DD4}"/>
              </a:ext>
            </a:extLst>
          </p:cNvPr>
          <p:cNvSpPr/>
          <p:nvPr/>
        </p:nvSpPr>
        <p:spPr>
          <a:xfrm>
            <a:off x="4590428" y="1923678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B6A872CF-5BA1-4959-98B5-B51BEA6CDC72}"/>
              </a:ext>
            </a:extLst>
          </p:cNvPr>
          <p:cNvSpPr/>
          <p:nvPr/>
        </p:nvSpPr>
        <p:spPr>
          <a:xfrm>
            <a:off x="5174942" y="1923678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Retângulo 125">
            <a:extLst>
              <a:ext uri="{FF2B5EF4-FFF2-40B4-BE49-F238E27FC236}">
                <a16:creationId xmlns:a16="http://schemas.microsoft.com/office/drawing/2014/main" id="{0AE5309F-B70E-4E50-8109-8FB2F953767C}"/>
              </a:ext>
            </a:extLst>
          </p:cNvPr>
          <p:cNvSpPr/>
          <p:nvPr/>
        </p:nvSpPr>
        <p:spPr>
          <a:xfrm>
            <a:off x="5760220" y="1923678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7" name="Retângulo 126">
            <a:extLst>
              <a:ext uri="{FF2B5EF4-FFF2-40B4-BE49-F238E27FC236}">
                <a16:creationId xmlns:a16="http://schemas.microsoft.com/office/drawing/2014/main" id="{7F570A6E-C88D-453A-88BF-FF49D06D6B15}"/>
              </a:ext>
            </a:extLst>
          </p:cNvPr>
          <p:cNvSpPr/>
          <p:nvPr/>
        </p:nvSpPr>
        <p:spPr>
          <a:xfrm>
            <a:off x="6344734" y="1923678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D86981E4-1736-43D0-9AF9-3DA98EED3283}"/>
              </a:ext>
            </a:extLst>
          </p:cNvPr>
          <p:cNvSpPr/>
          <p:nvPr/>
        </p:nvSpPr>
        <p:spPr>
          <a:xfrm>
            <a:off x="6930012" y="1923678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30066614-AA10-417C-BA8A-B99686F84638}"/>
              </a:ext>
            </a:extLst>
          </p:cNvPr>
          <p:cNvSpPr/>
          <p:nvPr/>
        </p:nvSpPr>
        <p:spPr>
          <a:xfrm>
            <a:off x="7515290" y="1923678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0" name="Retângulo 129">
            <a:extLst>
              <a:ext uri="{FF2B5EF4-FFF2-40B4-BE49-F238E27FC236}">
                <a16:creationId xmlns:a16="http://schemas.microsoft.com/office/drawing/2014/main" id="{47F9E4EB-BBE6-4998-A178-9F6C7F2ADFB6}"/>
              </a:ext>
            </a:extLst>
          </p:cNvPr>
          <p:cNvSpPr/>
          <p:nvPr/>
        </p:nvSpPr>
        <p:spPr>
          <a:xfrm>
            <a:off x="2834594" y="2787774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1" name="Retângulo 130">
            <a:extLst>
              <a:ext uri="{FF2B5EF4-FFF2-40B4-BE49-F238E27FC236}">
                <a16:creationId xmlns:a16="http://schemas.microsoft.com/office/drawing/2014/main" id="{2EE6F81D-C164-4D1C-B1CF-51D56E6A260D}"/>
              </a:ext>
            </a:extLst>
          </p:cNvPr>
          <p:cNvSpPr/>
          <p:nvPr/>
        </p:nvSpPr>
        <p:spPr>
          <a:xfrm>
            <a:off x="3419872" y="2787774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15D66BC0-EB7F-4154-A15A-455B38703AB6}"/>
              </a:ext>
            </a:extLst>
          </p:cNvPr>
          <p:cNvSpPr/>
          <p:nvPr/>
        </p:nvSpPr>
        <p:spPr>
          <a:xfrm>
            <a:off x="4005150" y="2787774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8CFB2128-D477-4873-A333-686508A31E15}"/>
              </a:ext>
            </a:extLst>
          </p:cNvPr>
          <p:cNvSpPr/>
          <p:nvPr/>
        </p:nvSpPr>
        <p:spPr>
          <a:xfrm>
            <a:off x="4590428" y="2787774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4" name="Retângulo 133">
            <a:extLst>
              <a:ext uri="{FF2B5EF4-FFF2-40B4-BE49-F238E27FC236}">
                <a16:creationId xmlns:a16="http://schemas.microsoft.com/office/drawing/2014/main" id="{075051F4-C092-4270-B0E4-9BD4F823D5BD}"/>
              </a:ext>
            </a:extLst>
          </p:cNvPr>
          <p:cNvSpPr/>
          <p:nvPr/>
        </p:nvSpPr>
        <p:spPr>
          <a:xfrm>
            <a:off x="5174942" y="2787774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5" name="Retângulo 134">
            <a:extLst>
              <a:ext uri="{FF2B5EF4-FFF2-40B4-BE49-F238E27FC236}">
                <a16:creationId xmlns:a16="http://schemas.microsoft.com/office/drawing/2014/main" id="{7ABF2846-5CF5-4AFD-BD74-E29D244E5C93}"/>
              </a:ext>
            </a:extLst>
          </p:cNvPr>
          <p:cNvSpPr/>
          <p:nvPr/>
        </p:nvSpPr>
        <p:spPr>
          <a:xfrm>
            <a:off x="5760220" y="2787774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6" name="Retângulo 135">
            <a:extLst>
              <a:ext uri="{FF2B5EF4-FFF2-40B4-BE49-F238E27FC236}">
                <a16:creationId xmlns:a16="http://schemas.microsoft.com/office/drawing/2014/main" id="{DCB9C11B-CFA7-412B-A4E9-B98125BAFECB}"/>
              </a:ext>
            </a:extLst>
          </p:cNvPr>
          <p:cNvSpPr/>
          <p:nvPr/>
        </p:nvSpPr>
        <p:spPr>
          <a:xfrm>
            <a:off x="6344734" y="2787774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7" name="Retângulo 136">
            <a:extLst>
              <a:ext uri="{FF2B5EF4-FFF2-40B4-BE49-F238E27FC236}">
                <a16:creationId xmlns:a16="http://schemas.microsoft.com/office/drawing/2014/main" id="{C40DFA83-4F81-4584-83DF-9A4B47574E48}"/>
              </a:ext>
            </a:extLst>
          </p:cNvPr>
          <p:cNvSpPr/>
          <p:nvPr/>
        </p:nvSpPr>
        <p:spPr>
          <a:xfrm>
            <a:off x="6930012" y="2787774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79D0F827-E279-41B1-9BBB-1A5DA5178FA2}"/>
              </a:ext>
            </a:extLst>
          </p:cNvPr>
          <p:cNvSpPr/>
          <p:nvPr/>
        </p:nvSpPr>
        <p:spPr>
          <a:xfrm>
            <a:off x="7515290" y="2787774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9" name="Retângulo 138">
            <a:extLst>
              <a:ext uri="{FF2B5EF4-FFF2-40B4-BE49-F238E27FC236}">
                <a16:creationId xmlns:a16="http://schemas.microsoft.com/office/drawing/2014/main" id="{6F11ED56-74CF-4818-A70B-A2BA3172D0BC}"/>
              </a:ext>
            </a:extLst>
          </p:cNvPr>
          <p:cNvSpPr/>
          <p:nvPr/>
        </p:nvSpPr>
        <p:spPr>
          <a:xfrm>
            <a:off x="2834594" y="3651868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0" name="Retângulo 139">
            <a:extLst>
              <a:ext uri="{FF2B5EF4-FFF2-40B4-BE49-F238E27FC236}">
                <a16:creationId xmlns:a16="http://schemas.microsoft.com/office/drawing/2014/main" id="{C3E62715-E643-45F2-B639-5F2E941AC69E}"/>
              </a:ext>
            </a:extLst>
          </p:cNvPr>
          <p:cNvSpPr/>
          <p:nvPr/>
        </p:nvSpPr>
        <p:spPr>
          <a:xfrm>
            <a:off x="3419872" y="3651868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1" name="Retângulo 140">
            <a:extLst>
              <a:ext uri="{FF2B5EF4-FFF2-40B4-BE49-F238E27FC236}">
                <a16:creationId xmlns:a16="http://schemas.microsoft.com/office/drawing/2014/main" id="{8EAF79E8-2119-4EF9-A011-DF2EDD9527BB}"/>
              </a:ext>
            </a:extLst>
          </p:cNvPr>
          <p:cNvSpPr/>
          <p:nvPr/>
        </p:nvSpPr>
        <p:spPr>
          <a:xfrm>
            <a:off x="4005150" y="3651868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2" name="Retângulo 141">
            <a:extLst>
              <a:ext uri="{FF2B5EF4-FFF2-40B4-BE49-F238E27FC236}">
                <a16:creationId xmlns:a16="http://schemas.microsoft.com/office/drawing/2014/main" id="{41851336-4870-4258-B176-046ED9F4F954}"/>
              </a:ext>
            </a:extLst>
          </p:cNvPr>
          <p:cNvSpPr/>
          <p:nvPr/>
        </p:nvSpPr>
        <p:spPr>
          <a:xfrm>
            <a:off x="4590428" y="3651868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BB0F5DCD-6978-47CE-A35F-3815F6440509}"/>
              </a:ext>
            </a:extLst>
          </p:cNvPr>
          <p:cNvSpPr/>
          <p:nvPr/>
        </p:nvSpPr>
        <p:spPr>
          <a:xfrm>
            <a:off x="5174942" y="3651868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4" name="Retângulo 143">
            <a:extLst>
              <a:ext uri="{FF2B5EF4-FFF2-40B4-BE49-F238E27FC236}">
                <a16:creationId xmlns:a16="http://schemas.microsoft.com/office/drawing/2014/main" id="{4646580C-09D1-449F-8FA9-CF4B2CD89302}"/>
              </a:ext>
            </a:extLst>
          </p:cNvPr>
          <p:cNvSpPr/>
          <p:nvPr/>
        </p:nvSpPr>
        <p:spPr>
          <a:xfrm>
            <a:off x="5760220" y="3651868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5" name="Retângulo 144">
            <a:extLst>
              <a:ext uri="{FF2B5EF4-FFF2-40B4-BE49-F238E27FC236}">
                <a16:creationId xmlns:a16="http://schemas.microsoft.com/office/drawing/2014/main" id="{70C06697-5903-4434-AB6C-EB59B61AAA6F}"/>
              </a:ext>
            </a:extLst>
          </p:cNvPr>
          <p:cNvSpPr/>
          <p:nvPr/>
        </p:nvSpPr>
        <p:spPr>
          <a:xfrm>
            <a:off x="6344734" y="3651868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6" name="Retângulo 145">
            <a:extLst>
              <a:ext uri="{FF2B5EF4-FFF2-40B4-BE49-F238E27FC236}">
                <a16:creationId xmlns:a16="http://schemas.microsoft.com/office/drawing/2014/main" id="{647B85AD-C490-4BCE-BC95-5250ACEEF3EF}"/>
              </a:ext>
            </a:extLst>
          </p:cNvPr>
          <p:cNvSpPr/>
          <p:nvPr/>
        </p:nvSpPr>
        <p:spPr>
          <a:xfrm>
            <a:off x="6930012" y="3651868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7" name="Retângulo 146">
            <a:extLst>
              <a:ext uri="{FF2B5EF4-FFF2-40B4-BE49-F238E27FC236}">
                <a16:creationId xmlns:a16="http://schemas.microsoft.com/office/drawing/2014/main" id="{1D6D9E10-0107-4B93-B60C-65572D635A76}"/>
              </a:ext>
            </a:extLst>
          </p:cNvPr>
          <p:cNvSpPr/>
          <p:nvPr/>
        </p:nvSpPr>
        <p:spPr>
          <a:xfrm>
            <a:off x="7515290" y="3651868"/>
            <a:ext cx="585278" cy="86409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37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animBg="1"/>
      <p:bldP spid="38" grpId="1" animBg="1"/>
      <p:bldP spid="91" grpId="0"/>
      <p:bldP spid="91" grpId="1"/>
      <p:bldP spid="113" grpId="0"/>
      <p:bldP spid="113" grpId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Sliding Window Detection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1722EE2-7485-454C-9941-45AB00A6C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068" y="987574"/>
            <a:ext cx="5372332" cy="3791373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83256949-E780-487C-91CA-68B762A601B5}"/>
              </a:ext>
            </a:extLst>
          </p:cNvPr>
          <p:cNvSpPr/>
          <p:nvPr/>
        </p:nvSpPr>
        <p:spPr>
          <a:xfrm>
            <a:off x="2915816" y="1851670"/>
            <a:ext cx="585278" cy="122413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9976307-61B3-47FC-9CC6-50A5BE3E2244}"/>
              </a:ext>
            </a:extLst>
          </p:cNvPr>
          <p:cNvSpPr/>
          <p:nvPr/>
        </p:nvSpPr>
        <p:spPr>
          <a:xfrm>
            <a:off x="3419872" y="1851670"/>
            <a:ext cx="585278" cy="1224136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5633DD1-F858-41E3-B4A4-439C6FA5FC48}"/>
              </a:ext>
            </a:extLst>
          </p:cNvPr>
          <p:cNvSpPr/>
          <p:nvPr/>
        </p:nvSpPr>
        <p:spPr>
          <a:xfrm>
            <a:off x="5861128" y="2271192"/>
            <a:ext cx="585278" cy="1596702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0C6C431-9C44-4CD0-BDAC-19E1F12C7FF0}"/>
              </a:ext>
            </a:extLst>
          </p:cNvPr>
          <p:cNvSpPr/>
          <p:nvPr/>
        </p:nvSpPr>
        <p:spPr>
          <a:xfrm>
            <a:off x="6431486" y="2271192"/>
            <a:ext cx="585278" cy="1596702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DC86ECD-BB36-491C-8FA8-F73D65BD2B7D}"/>
              </a:ext>
            </a:extLst>
          </p:cNvPr>
          <p:cNvSpPr/>
          <p:nvPr/>
        </p:nvSpPr>
        <p:spPr>
          <a:xfrm>
            <a:off x="7053608" y="1053319"/>
            <a:ext cx="585278" cy="942367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587388D-0F1A-4091-A8C0-E27ECE0AAE04}"/>
              </a:ext>
            </a:extLst>
          </p:cNvPr>
          <p:cNvSpPr/>
          <p:nvPr/>
        </p:nvSpPr>
        <p:spPr>
          <a:xfrm>
            <a:off x="4904602" y="1053319"/>
            <a:ext cx="407920" cy="798351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50E9098-1B1E-4F94-A6ED-7ACC0CA5C9F4}"/>
              </a:ext>
            </a:extLst>
          </p:cNvPr>
          <p:cNvSpPr/>
          <p:nvPr/>
        </p:nvSpPr>
        <p:spPr>
          <a:xfrm>
            <a:off x="5316208" y="1044945"/>
            <a:ext cx="407920" cy="798351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E532CAC-AC43-438B-8678-EB2F0B306F0A}"/>
              </a:ext>
            </a:extLst>
          </p:cNvPr>
          <p:cNvSpPr txBox="1">
            <a:spLocks/>
          </p:cNvSpPr>
          <p:nvPr/>
        </p:nvSpPr>
        <p:spPr>
          <a:xfrm>
            <a:off x="317164" y="1053318"/>
            <a:ext cx="2232248" cy="310260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Rodando o algoritmo repetidas vezes para diferentes tamanhos de quadros, o modelo poderá identificar todos os pedestres presentes na imagem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53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7776864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Detecção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Texto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812250C-28D4-4699-B4B6-21BB0ACFC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725" y="1059582"/>
            <a:ext cx="6010550" cy="367240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AE132FC-D38C-49A4-A74B-B501F3EE7407}"/>
              </a:ext>
            </a:extLst>
          </p:cNvPr>
          <p:cNvSpPr/>
          <p:nvPr/>
        </p:nvSpPr>
        <p:spPr>
          <a:xfrm>
            <a:off x="2699792" y="1923678"/>
            <a:ext cx="2088232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D82F663-DD77-4E98-BEBC-FEED6C6E3D74}"/>
              </a:ext>
            </a:extLst>
          </p:cNvPr>
          <p:cNvSpPr/>
          <p:nvPr/>
        </p:nvSpPr>
        <p:spPr>
          <a:xfrm>
            <a:off x="4572000" y="2499742"/>
            <a:ext cx="648072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63AE235-BBF5-4E20-8237-B2AEDC107EE0}"/>
              </a:ext>
            </a:extLst>
          </p:cNvPr>
          <p:cNvSpPr/>
          <p:nvPr/>
        </p:nvSpPr>
        <p:spPr>
          <a:xfrm>
            <a:off x="4724400" y="3075806"/>
            <a:ext cx="351656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D226705-15D8-4388-9054-867DAFCB7DC0}"/>
              </a:ext>
            </a:extLst>
          </p:cNvPr>
          <p:cNvSpPr/>
          <p:nvPr/>
        </p:nvSpPr>
        <p:spPr>
          <a:xfrm>
            <a:off x="4139952" y="3075806"/>
            <a:ext cx="351656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7612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cs typeface="Arial" pitchFamily="34" charset="0"/>
              </a:rPr>
              <a:t>Tópicos</a:t>
            </a:r>
            <a:r>
              <a:rPr lang="en-US" sz="3600" dirty="0">
                <a:cs typeface="Arial" pitchFamily="34" charset="0"/>
              </a:rPr>
              <a:t> da Aula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31840" y="1275606"/>
            <a:ext cx="5256584" cy="720000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26085" y="2163705"/>
            <a:ext cx="5256584" cy="720000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20330" y="3051804"/>
            <a:ext cx="5256584" cy="720000"/>
            <a:chOff x="3131840" y="1491630"/>
            <a:chExt cx="5256584" cy="576064"/>
          </a:xfrm>
        </p:grpSpPr>
        <p:sp>
          <p:nvSpPr>
            <p:cNvPr id="21" name="Rectangle 20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1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14575" y="3939902"/>
            <a:ext cx="5256584" cy="720000"/>
            <a:chOff x="3131840" y="1491630"/>
            <a:chExt cx="5256584" cy="576064"/>
          </a:xfrm>
        </p:grpSpPr>
        <p:sp>
          <p:nvSpPr>
            <p:cNvPr id="24" name="Rectangle 23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ight Triangle 2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31840" y="127560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0330" y="2163705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3051804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97310" y="3939903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51840" y="1356248"/>
            <a:ext cx="4392568" cy="546224"/>
            <a:chOff x="3851840" y="1356248"/>
            <a:chExt cx="4392568" cy="546224"/>
          </a:xfrm>
        </p:grpSpPr>
        <p:sp>
          <p:nvSpPr>
            <p:cNvPr id="30" name="TextBox 2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Filosofia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Modelo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Definindo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Função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Custo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comparando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com Reg.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Logística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51840" y="2250553"/>
            <a:ext cx="4392568" cy="546224"/>
            <a:chOff x="3851840" y="1356248"/>
            <a:chExt cx="4392568" cy="546224"/>
          </a:xfrm>
        </p:grpSpPr>
        <p:sp>
          <p:nvSpPr>
            <p:cNvPr id="37" name="TextBox 36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Margem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Classificação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 dentro do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objetivo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otimização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SVM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51840" y="3144858"/>
            <a:ext cx="4392568" cy="546224"/>
            <a:chOff x="3851840" y="1356248"/>
            <a:chExt cx="4392568" cy="546224"/>
          </a:xfrm>
        </p:grpSpPr>
        <p:sp>
          <p:nvSpPr>
            <p:cNvPr id="40" name="TextBox 3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Margem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Classificação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Matemática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Entendendo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define as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fronteiras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decisão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851840" y="4039163"/>
            <a:ext cx="4392568" cy="546224"/>
            <a:chOff x="3851840" y="1356248"/>
            <a:chExt cx="4392568" cy="546224"/>
          </a:xfrm>
        </p:grpSpPr>
        <p:sp>
          <p:nvSpPr>
            <p:cNvPr id="43" name="TextBox 42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Kernels 1: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Funções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Não-Lineares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Definindo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curvas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partir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Pontos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Referêcia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7776864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Detecção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Texto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196D350-A55F-4A8A-86B3-C1C4174724CC}"/>
              </a:ext>
            </a:extLst>
          </p:cNvPr>
          <p:cNvSpPr txBox="1">
            <a:spLocks/>
          </p:cNvSpPr>
          <p:nvPr/>
        </p:nvSpPr>
        <p:spPr>
          <a:xfrm>
            <a:off x="467544" y="1203598"/>
            <a:ext cx="4968552" cy="100811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Voltando ao exemplo anterior,</a:t>
            </a:r>
          </a:p>
          <a:p>
            <a:pPr algn="l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Vamos trabalhar em cima da detecção de texto analisando quadros na imagem onde, de fato, há algum texto.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53396AF-FF59-4317-80F0-5B493A06BE0C}"/>
              </a:ext>
            </a:extLst>
          </p:cNvPr>
          <p:cNvSpPr txBox="1">
            <a:spLocks/>
          </p:cNvSpPr>
          <p:nvPr/>
        </p:nvSpPr>
        <p:spPr>
          <a:xfrm>
            <a:off x="467544" y="2221240"/>
            <a:ext cx="5616624" cy="100811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O primeiro passo no exemplo anterior de detecção de pedestre</a:t>
            </a:r>
          </a:p>
          <a:p>
            <a:pPr algn="l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Foi definir um classificador com quadros onde haviam pedestres (y=1) e quadros onde não haviam pedestres (y=0)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521EEFB-4BB9-4C84-A0B2-7D0D2DA46C26}"/>
              </a:ext>
            </a:extLst>
          </p:cNvPr>
          <p:cNvSpPr txBox="1">
            <a:spLocks/>
          </p:cNvSpPr>
          <p:nvPr/>
        </p:nvSpPr>
        <p:spPr>
          <a:xfrm>
            <a:off x="467544" y="3211820"/>
            <a:ext cx="5616624" cy="100811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Vamos repetir este procedimento,</a:t>
            </a:r>
          </a:p>
          <a:p>
            <a:pPr algn="l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Definindo então quadros onde há texto (y=1) e quadros onde simplesmente a presença de textos é inexistente (y=0)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2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Detecção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Texto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EACEE4-B520-40BF-9F25-375837DBA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09" y="1059582"/>
            <a:ext cx="7913781" cy="367240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FDD95AF-1239-4936-9FEB-005415D3D157}"/>
              </a:ext>
            </a:extLst>
          </p:cNvPr>
          <p:cNvSpPr txBox="1">
            <a:spLocks/>
          </p:cNvSpPr>
          <p:nvPr/>
        </p:nvSpPr>
        <p:spPr>
          <a:xfrm>
            <a:off x="1403648" y="4083918"/>
            <a:ext cx="2783160" cy="4320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Quadros possuem texto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C356923-98D2-4ABE-BE66-39BBB4D03C30}"/>
              </a:ext>
            </a:extLst>
          </p:cNvPr>
          <p:cNvSpPr txBox="1">
            <a:spLocks/>
          </p:cNvSpPr>
          <p:nvPr/>
        </p:nvSpPr>
        <p:spPr>
          <a:xfrm>
            <a:off x="5508104" y="4088844"/>
            <a:ext cx="2783160" cy="4320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Quadros não possuem texto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71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AFE7CB9-DBDB-4A9B-9E8C-FC7728318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415712"/>
            <a:ext cx="2592288" cy="158387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7886356-0FCF-4F64-913F-8C66138B6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283718"/>
            <a:ext cx="3918228" cy="244827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43FFCC5-6AB3-4649-9205-DDB248C2DEE5}"/>
              </a:ext>
            </a:extLst>
          </p:cNvPr>
          <p:cNvSpPr/>
          <p:nvPr/>
        </p:nvSpPr>
        <p:spPr>
          <a:xfrm>
            <a:off x="5292080" y="411511"/>
            <a:ext cx="72008" cy="72008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C6DA684-D65A-4DDA-BD44-B73424176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7" y="2283718"/>
            <a:ext cx="3933503" cy="244407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AF4E046-5E18-4BE8-96CE-F5ECE1A183B9}"/>
              </a:ext>
            </a:extLst>
          </p:cNvPr>
          <p:cNvSpPr/>
          <p:nvPr/>
        </p:nvSpPr>
        <p:spPr>
          <a:xfrm>
            <a:off x="5364088" y="411510"/>
            <a:ext cx="72008" cy="72008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2B48A8D-4902-4BCD-8C4F-9A907EA82428}"/>
              </a:ext>
            </a:extLst>
          </p:cNvPr>
          <p:cNvSpPr/>
          <p:nvPr/>
        </p:nvSpPr>
        <p:spPr>
          <a:xfrm>
            <a:off x="5444480" y="411511"/>
            <a:ext cx="72008" cy="72008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9DE539F-4905-4D8D-95A6-00D73B700F2B}"/>
              </a:ext>
            </a:extLst>
          </p:cNvPr>
          <p:cNvSpPr/>
          <p:nvPr/>
        </p:nvSpPr>
        <p:spPr>
          <a:xfrm>
            <a:off x="5516488" y="411510"/>
            <a:ext cx="72008" cy="72008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97D0FD6-8CF8-4756-9997-4ED9D2F24653}"/>
              </a:ext>
            </a:extLst>
          </p:cNvPr>
          <p:cNvSpPr txBox="1">
            <a:spLocks/>
          </p:cNvSpPr>
          <p:nvPr/>
        </p:nvSpPr>
        <p:spPr>
          <a:xfrm>
            <a:off x="411404" y="319905"/>
            <a:ext cx="4392488" cy="4320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 err="1">
                <a:latin typeface="Segoe UI" panose="020B0502040204020203" pitchFamily="34" charset="0"/>
                <a:cs typeface="Segoe UI" panose="020B0502040204020203" pitchFamily="34" charset="0"/>
              </a:rPr>
              <a:t>Sliding</a:t>
            </a:r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ko-KR" b="1" dirty="0" err="1">
                <a:latin typeface="Segoe UI" panose="020B0502040204020203" pitchFamily="34" charset="0"/>
                <a:cs typeface="Segoe UI" panose="020B0502040204020203" pitchFamily="34" charset="0"/>
              </a:rPr>
              <a:t>Window</a:t>
            </a:r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com quadro de tamanho pequeno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76A4E6A7-D9A6-4A6B-AA2A-99754054253D}"/>
              </a:ext>
            </a:extLst>
          </p:cNvPr>
          <p:cNvSpPr/>
          <p:nvPr/>
        </p:nvSpPr>
        <p:spPr>
          <a:xfrm>
            <a:off x="303392" y="2269624"/>
            <a:ext cx="432048" cy="2301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13B1A952-4C89-4877-81CF-D42F1B028870}"/>
              </a:ext>
            </a:extLst>
          </p:cNvPr>
          <p:cNvSpPr/>
          <p:nvPr/>
        </p:nvSpPr>
        <p:spPr>
          <a:xfrm>
            <a:off x="411404" y="1999583"/>
            <a:ext cx="216024" cy="230118"/>
          </a:xfrm>
          <a:prstGeom prst="down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66736E5E-39E8-48F9-A563-ABA916C53A79}"/>
              </a:ext>
            </a:extLst>
          </p:cNvPr>
          <p:cNvSpPr/>
          <p:nvPr/>
        </p:nvSpPr>
        <p:spPr>
          <a:xfrm>
            <a:off x="5228456" y="311883"/>
            <a:ext cx="432048" cy="2301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Baixo 19">
            <a:extLst>
              <a:ext uri="{FF2B5EF4-FFF2-40B4-BE49-F238E27FC236}">
                <a16:creationId xmlns:a16="http://schemas.microsoft.com/office/drawing/2014/main" id="{902B3B9C-F428-4423-A844-D799E39CAF6A}"/>
              </a:ext>
            </a:extLst>
          </p:cNvPr>
          <p:cNvSpPr/>
          <p:nvPr/>
        </p:nvSpPr>
        <p:spPr>
          <a:xfrm>
            <a:off x="5336468" y="41842"/>
            <a:ext cx="216024" cy="230118"/>
          </a:xfrm>
          <a:prstGeom prst="down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: para Baixo 20">
            <a:extLst>
              <a:ext uri="{FF2B5EF4-FFF2-40B4-BE49-F238E27FC236}">
                <a16:creationId xmlns:a16="http://schemas.microsoft.com/office/drawing/2014/main" id="{CCE41366-DD4F-412A-BA23-7BBCB88678A8}"/>
              </a:ext>
            </a:extLst>
          </p:cNvPr>
          <p:cNvSpPr/>
          <p:nvPr/>
        </p:nvSpPr>
        <p:spPr>
          <a:xfrm>
            <a:off x="1619672" y="2574257"/>
            <a:ext cx="216024" cy="230118"/>
          </a:xfrm>
          <a:prstGeom prst="downArrow">
            <a:avLst/>
          </a:prstGeom>
          <a:solidFill>
            <a:srgbClr val="32AEB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: para Baixo 21">
            <a:extLst>
              <a:ext uri="{FF2B5EF4-FFF2-40B4-BE49-F238E27FC236}">
                <a16:creationId xmlns:a16="http://schemas.microsoft.com/office/drawing/2014/main" id="{CF94A907-AEEF-4D40-9304-F3A7105B45E2}"/>
              </a:ext>
            </a:extLst>
          </p:cNvPr>
          <p:cNvSpPr/>
          <p:nvPr/>
        </p:nvSpPr>
        <p:spPr>
          <a:xfrm>
            <a:off x="6128556" y="483518"/>
            <a:ext cx="216024" cy="230118"/>
          </a:xfrm>
          <a:prstGeom prst="down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82D5265-647A-4882-964F-D5C59DB4EB73}"/>
              </a:ext>
            </a:extLst>
          </p:cNvPr>
          <p:cNvSpPr txBox="1">
            <a:spLocks/>
          </p:cNvSpPr>
          <p:nvPr/>
        </p:nvSpPr>
        <p:spPr>
          <a:xfrm>
            <a:off x="411404" y="740646"/>
            <a:ext cx="4392488" cy="4320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pt-BR" altLang="ko-KR" b="1" dirty="0" err="1">
                <a:latin typeface="Segoe UI" panose="020B0502040204020203" pitchFamily="34" charset="0"/>
                <a:cs typeface="Segoe UI" panose="020B0502040204020203" pitchFamily="34" charset="0"/>
              </a:rPr>
              <a:t>Expansion</a:t>
            </a:r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”: 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transformação levando em conta distância entre detecções de texto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8607C47-F0E9-45FB-9FC4-B06A95D46A2B}"/>
              </a:ext>
            </a:extLst>
          </p:cNvPr>
          <p:cNvSpPr txBox="1">
            <a:spLocks/>
          </p:cNvSpPr>
          <p:nvPr/>
        </p:nvSpPr>
        <p:spPr>
          <a:xfrm>
            <a:off x="411404" y="1257496"/>
            <a:ext cx="4392488" cy="62887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Detecção de Texto: 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identificar quadros, sabendo que regiões de textos (provavelmente) possuem largura maior do que altura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Sinal de Multiplicação 25">
            <a:extLst>
              <a:ext uri="{FF2B5EF4-FFF2-40B4-BE49-F238E27FC236}">
                <a16:creationId xmlns:a16="http://schemas.microsoft.com/office/drawing/2014/main" id="{C4FCE24F-3A5E-4901-A54A-9127CEC624F9}"/>
              </a:ext>
            </a:extLst>
          </p:cNvPr>
          <p:cNvSpPr/>
          <p:nvPr/>
        </p:nvSpPr>
        <p:spPr>
          <a:xfrm>
            <a:off x="6676588" y="4371950"/>
            <a:ext cx="315652" cy="288032"/>
          </a:xfrm>
          <a:prstGeom prst="mathMultiply">
            <a:avLst/>
          </a:prstGeom>
          <a:solidFill>
            <a:srgbClr val="32AEB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inal de Multiplicação 26">
            <a:extLst>
              <a:ext uri="{FF2B5EF4-FFF2-40B4-BE49-F238E27FC236}">
                <a16:creationId xmlns:a16="http://schemas.microsoft.com/office/drawing/2014/main" id="{BC89299A-61AB-4DA8-9A48-0D8BBE68A9B4}"/>
              </a:ext>
            </a:extLst>
          </p:cNvPr>
          <p:cNvSpPr/>
          <p:nvPr/>
        </p:nvSpPr>
        <p:spPr>
          <a:xfrm>
            <a:off x="7469223" y="4227934"/>
            <a:ext cx="315652" cy="288032"/>
          </a:xfrm>
          <a:prstGeom prst="mathMultiply">
            <a:avLst/>
          </a:prstGeom>
          <a:solidFill>
            <a:srgbClr val="32AEB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7D5D09E3-59B7-46F0-87C1-4F1F18799699}"/>
              </a:ext>
            </a:extLst>
          </p:cNvPr>
          <p:cNvSpPr/>
          <p:nvPr/>
        </p:nvSpPr>
        <p:spPr>
          <a:xfrm rot="5400000">
            <a:off x="6857837" y="2844695"/>
            <a:ext cx="216024" cy="230118"/>
          </a:xfrm>
          <a:prstGeom prst="downArrow">
            <a:avLst/>
          </a:prstGeom>
          <a:solidFill>
            <a:srgbClr val="32AEB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: para Baixo 28">
            <a:extLst>
              <a:ext uri="{FF2B5EF4-FFF2-40B4-BE49-F238E27FC236}">
                <a16:creationId xmlns:a16="http://schemas.microsoft.com/office/drawing/2014/main" id="{807838C0-2EF3-440D-866D-B4FC874F0031}"/>
              </a:ext>
            </a:extLst>
          </p:cNvPr>
          <p:cNvSpPr/>
          <p:nvPr/>
        </p:nvSpPr>
        <p:spPr>
          <a:xfrm rot="5400000">
            <a:off x="7087955" y="3236842"/>
            <a:ext cx="216024" cy="230118"/>
          </a:xfrm>
          <a:prstGeom prst="downArrow">
            <a:avLst/>
          </a:prstGeom>
          <a:solidFill>
            <a:srgbClr val="32AEB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: para Baixo 29">
            <a:extLst>
              <a:ext uri="{FF2B5EF4-FFF2-40B4-BE49-F238E27FC236}">
                <a16:creationId xmlns:a16="http://schemas.microsoft.com/office/drawing/2014/main" id="{E4F810DB-3467-4C6E-8007-D25940768EEA}"/>
              </a:ext>
            </a:extLst>
          </p:cNvPr>
          <p:cNvSpPr/>
          <p:nvPr/>
        </p:nvSpPr>
        <p:spPr>
          <a:xfrm rot="16200000">
            <a:off x="6025269" y="3626241"/>
            <a:ext cx="216024" cy="230118"/>
          </a:xfrm>
          <a:prstGeom prst="downArrow">
            <a:avLst/>
          </a:prstGeom>
          <a:solidFill>
            <a:srgbClr val="32AEB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92688D69-424F-4902-9528-19ED78B55F70}"/>
              </a:ext>
            </a:extLst>
          </p:cNvPr>
          <p:cNvSpPr/>
          <p:nvPr/>
        </p:nvSpPr>
        <p:spPr>
          <a:xfrm>
            <a:off x="5444480" y="2837179"/>
            <a:ext cx="1359768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8CC6472E-F53E-47E7-8E2D-63C397C9DC24}"/>
              </a:ext>
            </a:extLst>
          </p:cNvPr>
          <p:cNvSpPr/>
          <p:nvPr/>
        </p:nvSpPr>
        <p:spPr>
          <a:xfrm>
            <a:off x="6588224" y="3243889"/>
            <a:ext cx="404016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D77C4BFE-10B2-4BD1-AA68-B2C03F4658B2}"/>
              </a:ext>
            </a:extLst>
          </p:cNvPr>
          <p:cNvSpPr/>
          <p:nvPr/>
        </p:nvSpPr>
        <p:spPr>
          <a:xfrm>
            <a:off x="6272572" y="3578591"/>
            <a:ext cx="315652" cy="2635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C7C9155D-F56A-4879-8447-507BE472FAAD}"/>
              </a:ext>
            </a:extLst>
          </p:cNvPr>
          <p:cNvSpPr/>
          <p:nvPr/>
        </p:nvSpPr>
        <p:spPr>
          <a:xfrm>
            <a:off x="5750514" y="781442"/>
            <a:ext cx="926074" cy="1083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2ECDD017-B5DF-4857-8798-26B7BED9553A}"/>
              </a:ext>
            </a:extLst>
          </p:cNvPr>
          <p:cNvSpPr/>
          <p:nvPr/>
        </p:nvSpPr>
        <p:spPr>
          <a:xfrm>
            <a:off x="6555432" y="1022545"/>
            <a:ext cx="295358" cy="1083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7A0A95E1-2B94-4FB3-BF65-60C4FB7A7880}"/>
              </a:ext>
            </a:extLst>
          </p:cNvPr>
          <p:cNvSpPr/>
          <p:nvPr/>
        </p:nvSpPr>
        <p:spPr>
          <a:xfrm>
            <a:off x="6366264" y="1287103"/>
            <a:ext cx="189168" cy="951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Seta: para Baixo 36">
            <a:extLst>
              <a:ext uri="{FF2B5EF4-FFF2-40B4-BE49-F238E27FC236}">
                <a16:creationId xmlns:a16="http://schemas.microsoft.com/office/drawing/2014/main" id="{46ED19F8-B51B-4A5C-9AC1-4C4E0378DF85}"/>
              </a:ext>
            </a:extLst>
          </p:cNvPr>
          <p:cNvSpPr/>
          <p:nvPr/>
        </p:nvSpPr>
        <p:spPr>
          <a:xfrm rot="5400000">
            <a:off x="6857837" y="1200600"/>
            <a:ext cx="216024" cy="230118"/>
          </a:xfrm>
          <a:prstGeom prst="down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Sinal de Multiplicação 37">
            <a:extLst>
              <a:ext uri="{FF2B5EF4-FFF2-40B4-BE49-F238E27FC236}">
                <a16:creationId xmlns:a16="http://schemas.microsoft.com/office/drawing/2014/main" id="{0FAF1BBA-FF6B-40C5-A337-20E779FA11C1}"/>
              </a:ext>
            </a:extLst>
          </p:cNvPr>
          <p:cNvSpPr/>
          <p:nvPr/>
        </p:nvSpPr>
        <p:spPr>
          <a:xfrm>
            <a:off x="6885015" y="3564136"/>
            <a:ext cx="315652" cy="288032"/>
          </a:xfrm>
          <a:prstGeom prst="mathMultiply">
            <a:avLst/>
          </a:prstGeom>
          <a:solidFill>
            <a:srgbClr val="32AEB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62BDD7DB-92C9-4387-88D6-CEB37B64FBE4}"/>
              </a:ext>
            </a:extLst>
          </p:cNvPr>
          <p:cNvSpPr txBox="1">
            <a:spLocks/>
          </p:cNvSpPr>
          <p:nvPr/>
        </p:nvSpPr>
        <p:spPr>
          <a:xfrm>
            <a:off x="7162822" y="3557604"/>
            <a:ext cx="1438919" cy="31443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Miss (formato)</a:t>
            </a:r>
            <a:endParaRPr lang="en-US" altLang="ko-KR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26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"/>
                            </p:stCondLst>
                            <p:childTnLst>
                              <p:par>
                                <p:cTn id="9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500"/>
                            </p:stCondLst>
                            <p:childTnLst>
                              <p:par>
                                <p:cTn id="10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500"/>
                            </p:stCondLst>
                            <p:childTnLst>
                              <p:par>
                                <p:cTn id="10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500"/>
                            </p:stCondLst>
                            <p:childTnLst>
                              <p:par>
                                <p:cTn id="1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500"/>
                            </p:stCondLst>
                            <p:childTnLst>
                              <p:par>
                                <p:cTn id="1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/>
      <p:bldP spid="5" grpId="0" animBg="1"/>
      <p:bldP spid="9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5622B4C-8B8F-4A77-B703-8B99070B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387" y="1090612"/>
            <a:ext cx="59912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75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Segundo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Estágio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 Pipeline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040F342-6E7F-4D88-AA8E-BA65B09ED05E}"/>
              </a:ext>
            </a:extLst>
          </p:cNvPr>
          <p:cNvSpPr txBox="1">
            <a:spLocks/>
          </p:cNvSpPr>
          <p:nvPr/>
        </p:nvSpPr>
        <p:spPr>
          <a:xfrm>
            <a:off x="467544" y="1203598"/>
            <a:ext cx="5400600" cy="100811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Para dar continuidade ao modelo,</a:t>
            </a:r>
          </a:p>
          <a:p>
            <a:pPr algn="l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É preciso retomar os conceitos de segmentação de caracteres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C9C690F-7C8E-4EA4-B24F-08BB14EC9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787774"/>
            <a:ext cx="8400438" cy="842478"/>
          </a:xfrm>
          <a:prstGeom prst="rect">
            <a:avLst/>
          </a:prstGeom>
        </p:spPr>
      </p:pic>
      <p:sp>
        <p:nvSpPr>
          <p:cNvPr id="22" name="Seta: para Baixo 21">
            <a:extLst>
              <a:ext uri="{FF2B5EF4-FFF2-40B4-BE49-F238E27FC236}">
                <a16:creationId xmlns:a16="http://schemas.microsoft.com/office/drawing/2014/main" id="{F32D1C87-9340-468A-BC72-6EE9FE8F9799}"/>
              </a:ext>
            </a:extLst>
          </p:cNvPr>
          <p:cNvSpPr/>
          <p:nvPr/>
        </p:nvSpPr>
        <p:spPr>
          <a:xfrm>
            <a:off x="4932040" y="2278904"/>
            <a:ext cx="459668" cy="441676"/>
          </a:xfrm>
          <a:prstGeom prst="down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CFF3DB5-BB79-4675-86BF-54F5F0A71EB6}"/>
              </a:ext>
            </a:extLst>
          </p:cNvPr>
          <p:cNvSpPr txBox="1">
            <a:spLocks/>
          </p:cNvSpPr>
          <p:nvPr/>
        </p:nvSpPr>
        <p:spPr>
          <a:xfrm>
            <a:off x="434048" y="3630252"/>
            <a:ext cx="6226184" cy="100811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Pergunta:</a:t>
            </a:r>
          </a:p>
          <a:p>
            <a:pPr algn="l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Há um espaçamento exatamente entre dois caracteres em um quadro?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05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5976664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Segmentação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Caracteres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04D6823-A0EC-45E7-9ADB-D73D9BAF4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56" y="1131590"/>
            <a:ext cx="6846127" cy="34684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05D909A-3E28-4BE2-AB16-5807DA8B8894}"/>
              </a:ext>
            </a:extLst>
          </p:cNvPr>
          <p:cNvCxnSpPr>
            <a:cxnSpLocks/>
          </p:cNvCxnSpPr>
          <p:nvPr/>
        </p:nvCxnSpPr>
        <p:spPr>
          <a:xfrm>
            <a:off x="1835696" y="2571750"/>
            <a:ext cx="0" cy="50405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8F44236-29A4-49A6-9C3C-D945030BE9E5}"/>
              </a:ext>
            </a:extLst>
          </p:cNvPr>
          <p:cNvSpPr txBox="1">
            <a:spLocks/>
          </p:cNvSpPr>
          <p:nvPr/>
        </p:nvSpPr>
        <p:spPr>
          <a:xfrm>
            <a:off x="107504" y="2319722"/>
            <a:ext cx="1512158" cy="100811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Há espaçamento</a:t>
            </a:r>
          </a:p>
          <a:p>
            <a:pPr algn="l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entre caracteres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7EA7F16C-145E-49DB-958B-F9E5F56BFD71}"/>
              </a:ext>
            </a:extLst>
          </p:cNvPr>
          <p:cNvCxnSpPr>
            <a:cxnSpLocks/>
          </p:cNvCxnSpPr>
          <p:nvPr/>
        </p:nvCxnSpPr>
        <p:spPr>
          <a:xfrm>
            <a:off x="2915816" y="2571750"/>
            <a:ext cx="0" cy="50405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4954C6B-5ED2-4F1F-AAC0-2AC25AE32C5C}"/>
              </a:ext>
            </a:extLst>
          </p:cNvPr>
          <p:cNvCxnSpPr>
            <a:cxnSpLocks/>
          </p:cNvCxnSpPr>
          <p:nvPr/>
        </p:nvCxnSpPr>
        <p:spPr>
          <a:xfrm>
            <a:off x="3923928" y="2571750"/>
            <a:ext cx="0" cy="50405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6AEC5038-CD61-41B5-9652-2A03B3D5C97E}"/>
              </a:ext>
            </a:extLst>
          </p:cNvPr>
          <p:cNvCxnSpPr>
            <a:cxnSpLocks/>
          </p:cNvCxnSpPr>
          <p:nvPr/>
        </p:nvCxnSpPr>
        <p:spPr>
          <a:xfrm>
            <a:off x="5508104" y="2571750"/>
            <a:ext cx="0" cy="50405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C7D938-89B9-4F28-AA5F-AA9985A42991}"/>
              </a:ext>
            </a:extLst>
          </p:cNvPr>
          <p:cNvSpPr txBox="1">
            <a:spLocks/>
          </p:cNvSpPr>
          <p:nvPr/>
        </p:nvSpPr>
        <p:spPr>
          <a:xfrm>
            <a:off x="5220072" y="1995686"/>
            <a:ext cx="3550089" cy="5040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Não é possível dividir um caractere em 2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60398EA-7144-435B-B9E0-B9F1FF2DB195}"/>
              </a:ext>
            </a:extLst>
          </p:cNvPr>
          <p:cNvSpPr/>
          <p:nvPr/>
        </p:nvSpPr>
        <p:spPr>
          <a:xfrm>
            <a:off x="1846372" y="1253990"/>
            <a:ext cx="493380" cy="669688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74AAEB16-B486-4960-83C8-E9AD6B5C522E}"/>
              </a:ext>
            </a:extLst>
          </p:cNvPr>
          <p:cNvSpPr/>
          <p:nvPr/>
        </p:nvSpPr>
        <p:spPr>
          <a:xfrm>
            <a:off x="2093062" y="1252100"/>
            <a:ext cx="493380" cy="669688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F3904D3-301D-42B1-B785-346EDC150A15}"/>
              </a:ext>
            </a:extLst>
          </p:cNvPr>
          <p:cNvSpPr txBox="1">
            <a:spLocks/>
          </p:cNvSpPr>
          <p:nvPr/>
        </p:nvSpPr>
        <p:spPr>
          <a:xfrm>
            <a:off x="1784714" y="1854019"/>
            <a:ext cx="650900" cy="42414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y=0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50D6E2DF-18D1-4EEC-9977-C88E38426DA3}"/>
              </a:ext>
            </a:extLst>
          </p:cNvPr>
          <p:cNvSpPr txBox="1">
            <a:spLocks/>
          </p:cNvSpPr>
          <p:nvPr/>
        </p:nvSpPr>
        <p:spPr>
          <a:xfrm>
            <a:off x="2142985" y="1853733"/>
            <a:ext cx="650900" cy="42414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y=1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D4C0DFA2-9FA6-4580-A839-7E4F7E277CEB}"/>
              </a:ext>
            </a:extLst>
          </p:cNvPr>
          <p:cNvSpPr/>
          <p:nvPr/>
        </p:nvSpPr>
        <p:spPr>
          <a:xfrm>
            <a:off x="2363788" y="1250210"/>
            <a:ext cx="493380" cy="669688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FC484B74-36BA-4A6A-AB63-742217C1CA29}"/>
              </a:ext>
            </a:extLst>
          </p:cNvPr>
          <p:cNvSpPr/>
          <p:nvPr/>
        </p:nvSpPr>
        <p:spPr>
          <a:xfrm>
            <a:off x="2756498" y="1248320"/>
            <a:ext cx="493380" cy="669688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174D1F17-98DD-4EA1-9651-1E340952BB80}"/>
              </a:ext>
            </a:extLst>
          </p:cNvPr>
          <p:cNvSpPr/>
          <p:nvPr/>
        </p:nvSpPr>
        <p:spPr>
          <a:xfrm>
            <a:off x="3008122" y="1248320"/>
            <a:ext cx="493380" cy="669688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73653ABA-15E3-4FBA-99CF-CC125AB56986}"/>
              </a:ext>
            </a:extLst>
          </p:cNvPr>
          <p:cNvSpPr/>
          <p:nvPr/>
        </p:nvSpPr>
        <p:spPr>
          <a:xfrm>
            <a:off x="3387786" y="1248320"/>
            <a:ext cx="493380" cy="669688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CF24BCD2-7757-494C-94A5-5D4C5713E794}"/>
              </a:ext>
            </a:extLst>
          </p:cNvPr>
          <p:cNvSpPr/>
          <p:nvPr/>
        </p:nvSpPr>
        <p:spPr>
          <a:xfrm>
            <a:off x="3639410" y="1248320"/>
            <a:ext cx="493380" cy="669688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4FAA397C-BDC1-45E0-9576-DDB7C147F06E}"/>
              </a:ext>
            </a:extLst>
          </p:cNvPr>
          <p:cNvSpPr/>
          <p:nvPr/>
        </p:nvSpPr>
        <p:spPr>
          <a:xfrm>
            <a:off x="4005039" y="1248320"/>
            <a:ext cx="493380" cy="669688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AD97565B-53C7-4177-81AE-5B7590E765F2}"/>
              </a:ext>
            </a:extLst>
          </p:cNvPr>
          <p:cNvSpPr/>
          <p:nvPr/>
        </p:nvSpPr>
        <p:spPr>
          <a:xfrm>
            <a:off x="4256663" y="1248320"/>
            <a:ext cx="493380" cy="669688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FC81800C-49E0-4C50-B20E-34117B7F2EE8}"/>
              </a:ext>
            </a:extLst>
          </p:cNvPr>
          <p:cNvSpPr/>
          <p:nvPr/>
        </p:nvSpPr>
        <p:spPr>
          <a:xfrm>
            <a:off x="4626207" y="1253990"/>
            <a:ext cx="493380" cy="669688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9CB81A42-D62B-47CA-BC06-6B9B302E9993}"/>
              </a:ext>
            </a:extLst>
          </p:cNvPr>
          <p:cNvSpPr/>
          <p:nvPr/>
        </p:nvSpPr>
        <p:spPr>
          <a:xfrm>
            <a:off x="4877831" y="1253990"/>
            <a:ext cx="493380" cy="669688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2098FC0B-8B93-4191-B4A9-229409C32DB3}"/>
              </a:ext>
            </a:extLst>
          </p:cNvPr>
          <p:cNvSpPr/>
          <p:nvPr/>
        </p:nvSpPr>
        <p:spPr>
          <a:xfrm>
            <a:off x="5262653" y="1253990"/>
            <a:ext cx="493380" cy="669688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5EB2ACFC-74C3-42D7-A1E2-8A0CD79E6612}"/>
              </a:ext>
            </a:extLst>
          </p:cNvPr>
          <p:cNvSpPr/>
          <p:nvPr/>
        </p:nvSpPr>
        <p:spPr>
          <a:xfrm>
            <a:off x="5514277" y="1253990"/>
            <a:ext cx="493380" cy="669688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70A0FAF-1F6D-48C9-8D67-E3715779BA63}"/>
              </a:ext>
            </a:extLst>
          </p:cNvPr>
          <p:cNvSpPr/>
          <p:nvPr/>
        </p:nvSpPr>
        <p:spPr>
          <a:xfrm>
            <a:off x="5848381" y="1245324"/>
            <a:ext cx="493380" cy="669688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2E385E0F-FE93-488F-B9F3-88FAE41E851B}"/>
              </a:ext>
            </a:extLst>
          </p:cNvPr>
          <p:cNvSpPr/>
          <p:nvPr/>
        </p:nvSpPr>
        <p:spPr>
          <a:xfrm>
            <a:off x="6100005" y="1245324"/>
            <a:ext cx="493380" cy="669688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2E054E12-F1A1-412B-960D-F3D1CCF9326F}"/>
              </a:ext>
            </a:extLst>
          </p:cNvPr>
          <p:cNvSpPr/>
          <p:nvPr/>
        </p:nvSpPr>
        <p:spPr>
          <a:xfrm>
            <a:off x="6300192" y="1252100"/>
            <a:ext cx="493380" cy="669688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ext Placeholder 1">
            <a:extLst>
              <a:ext uri="{FF2B5EF4-FFF2-40B4-BE49-F238E27FC236}">
                <a16:creationId xmlns:a16="http://schemas.microsoft.com/office/drawing/2014/main" id="{089636FA-E2FB-4368-BD78-DD5CBBB0957E}"/>
              </a:ext>
            </a:extLst>
          </p:cNvPr>
          <p:cNvSpPr txBox="1">
            <a:spLocks/>
          </p:cNvSpPr>
          <p:nvPr/>
        </p:nvSpPr>
        <p:spPr>
          <a:xfrm>
            <a:off x="399454" y="435482"/>
            <a:ext cx="5976664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1D Sliding Window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83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  <p:bldP spid="28" grpId="0"/>
      <p:bldP spid="30" grpId="0" animBg="1"/>
      <p:bldP spid="30" grpId="1" animBg="1"/>
      <p:bldP spid="31" grpId="0" animBg="1"/>
      <p:bldP spid="31" grpId="1" animBg="1"/>
      <p:bldP spid="32" grpId="0"/>
      <p:bldP spid="32" grpId="1"/>
      <p:bldP spid="33" grpId="0"/>
      <p:bldP spid="33" grpId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7776864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Photo OCR Pipeline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53DD43-1944-4AD1-BB0C-ED93C4AF1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179217"/>
            <a:ext cx="2736304" cy="167186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AD9556B-1AE4-4608-A4C8-412D841F721B}"/>
              </a:ext>
            </a:extLst>
          </p:cNvPr>
          <p:cNvSpPr txBox="1">
            <a:spLocks/>
          </p:cNvSpPr>
          <p:nvPr/>
        </p:nvSpPr>
        <p:spPr>
          <a:xfrm>
            <a:off x="478612" y="1347614"/>
            <a:ext cx="3996444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Primeiro Passo: 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Detecção de texto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9752076-4A77-4755-B514-CEAF4ED224EC}"/>
              </a:ext>
            </a:extLst>
          </p:cNvPr>
          <p:cNvSpPr/>
          <p:nvPr/>
        </p:nvSpPr>
        <p:spPr>
          <a:xfrm>
            <a:off x="5163284" y="1563638"/>
            <a:ext cx="936104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97E186-366A-4E31-841D-FE9FEE470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883" y="3003798"/>
            <a:ext cx="3672408" cy="605886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0C3B4B1-C081-4E9C-B90B-41B8ED64CB8A}"/>
              </a:ext>
            </a:extLst>
          </p:cNvPr>
          <p:cNvSpPr txBox="1">
            <a:spLocks/>
          </p:cNvSpPr>
          <p:nvPr/>
        </p:nvSpPr>
        <p:spPr>
          <a:xfrm>
            <a:off x="478612" y="3022651"/>
            <a:ext cx="3996444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Segundo Passo: 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Segmentação de caracteres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1C6604A-2AD5-410B-B2B3-DFA791512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883" y="3808565"/>
            <a:ext cx="3723632" cy="661206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9CE1F5-6B21-49A9-A9AF-C6D731742F07}"/>
              </a:ext>
            </a:extLst>
          </p:cNvPr>
          <p:cNvSpPr txBox="1">
            <a:spLocks/>
          </p:cNvSpPr>
          <p:nvPr/>
        </p:nvSpPr>
        <p:spPr>
          <a:xfrm>
            <a:off x="478612" y="3835493"/>
            <a:ext cx="3996444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Terceiro Passo: 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Classificação de caracteres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7F39012-CAC5-4442-B553-D269E56B8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8495" y="3001084"/>
            <a:ext cx="3672408" cy="62217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01FF5E2-5C9E-432B-8D1A-124E01981B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8759" y="3835493"/>
            <a:ext cx="4389705" cy="60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95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31640" y="3732917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Artificial Data</a:t>
            </a:r>
            <a:endParaRPr lang="ko-KR" alt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6F13B87-BFCE-4F6D-BA57-0692BD2DBD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101538"/>
            <a:ext cx="1774745" cy="177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10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Retomando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38B33F3-1874-406F-9C22-1784FC805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787774"/>
            <a:ext cx="8400438" cy="842478"/>
          </a:xfrm>
          <a:prstGeom prst="rect">
            <a:avLst/>
          </a:prstGeom>
        </p:spPr>
      </p:pic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8630E24B-6777-4E68-95EC-E4E629590348}"/>
              </a:ext>
            </a:extLst>
          </p:cNvPr>
          <p:cNvSpPr/>
          <p:nvPr/>
        </p:nvSpPr>
        <p:spPr>
          <a:xfrm>
            <a:off x="7308304" y="2211710"/>
            <a:ext cx="459668" cy="441676"/>
          </a:xfrm>
          <a:prstGeom prst="down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1E0C0BB-5712-417C-97F4-82BD69058BCF}"/>
              </a:ext>
            </a:extLst>
          </p:cNvPr>
          <p:cNvSpPr txBox="1">
            <a:spLocks/>
          </p:cNvSpPr>
          <p:nvPr/>
        </p:nvSpPr>
        <p:spPr>
          <a:xfrm>
            <a:off x="478612" y="1347614"/>
            <a:ext cx="6253628" cy="84247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Para explicar os conceitos de dados artificiais, </a:t>
            </a:r>
          </a:p>
          <a:p>
            <a:pPr algn="l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vamos retomar a parcela de reconhecimento de caracteres abordada no pipeline de OCR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8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Reconhecimento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Caracteres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8B4FC4-31DA-4F62-9297-5E777322F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491630"/>
            <a:ext cx="7723014" cy="265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03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cs typeface="Arial" pitchFamily="34" charset="0"/>
              </a:rPr>
              <a:t>Tópicos</a:t>
            </a:r>
            <a:r>
              <a:rPr lang="en-US" sz="3600" dirty="0">
                <a:cs typeface="Arial" pitchFamily="34" charset="0"/>
              </a:rPr>
              <a:t> da Aula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31840" y="1275606"/>
            <a:ext cx="5256584" cy="720000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26085" y="2163705"/>
            <a:ext cx="5256584" cy="720000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31840" y="127560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0330" y="2163705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3051804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07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51840" y="1356248"/>
            <a:ext cx="4392568" cy="546224"/>
            <a:chOff x="3851840" y="1356248"/>
            <a:chExt cx="4392568" cy="546224"/>
          </a:xfrm>
        </p:grpSpPr>
        <p:sp>
          <p:nvSpPr>
            <p:cNvPr id="30" name="TextBox 2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Kernels 2: Bias x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Variância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Efeitos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hiperparâmetros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para resolver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problemas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51840" y="2250553"/>
            <a:ext cx="4392568" cy="546224"/>
            <a:chOff x="3851840" y="1356248"/>
            <a:chExt cx="4392568" cy="546224"/>
          </a:xfrm>
        </p:grpSpPr>
        <p:sp>
          <p:nvSpPr>
            <p:cNvPr id="37" name="TextBox 36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Utilizando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SVM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Dicas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implementação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1160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Criando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Dados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Artificiais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C7611B-F676-4B1A-8083-3D9469BC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32618"/>
            <a:ext cx="3320207" cy="3663946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990EFF-949F-4C2B-82C9-708B95D42777}"/>
              </a:ext>
            </a:extLst>
          </p:cNvPr>
          <p:cNvSpPr txBox="1">
            <a:spLocks/>
          </p:cNvSpPr>
          <p:nvPr/>
        </p:nvSpPr>
        <p:spPr>
          <a:xfrm>
            <a:off x="4355976" y="1203598"/>
            <a:ext cx="4176464" cy="84247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Training Set </a:t>
            </a:r>
          </a:p>
          <a:p>
            <a:pPr algn="l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Dados reais coletados de uma fonte qualquer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3A62180-3E45-4E4A-848A-A5CE9C9258D8}"/>
              </a:ext>
            </a:extLst>
          </p:cNvPr>
          <p:cNvSpPr/>
          <p:nvPr/>
        </p:nvSpPr>
        <p:spPr>
          <a:xfrm>
            <a:off x="899592" y="1131590"/>
            <a:ext cx="288032" cy="360040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7769155-8294-4DD2-BAAB-230250CE64C6}"/>
              </a:ext>
            </a:extLst>
          </p:cNvPr>
          <p:cNvSpPr txBox="1">
            <a:spLocks/>
          </p:cNvSpPr>
          <p:nvPr/>
        </p:nvSpPr>
        <p:spPr>
          <a:xfrm>
            <a:off x="4355976" y="2276577"/>
            <a:ext cx="690147" cy="84247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endParaRPr lang="en-US" altLang="ko-KR" sz="6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958746D-76C2-4AD0-8089-0CF57025CC11}"/>
              </a:ext>
            </a:extLst>
          </p:cNvPr>
          <p:cNvSpPr/>
          <p:nvPr/>
        </p:nvSpPr>
        <p:spPr>
          <a:xfrm>
            <a:off x="1547664" y="2046076"/>
            <a:ext cx="288032" cy="360040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0693359-3276-4771-84FA-D79F8DEFA182}"/>
              </a:ext>
            </a:extLst>
          </p:cNvPr>
          <p:cNvSpPr txBox="1">
            <a:spLocks/>
          </p:cNvSpPr>
          <p:nvPr/>
        </p:nvSpPr>
        <p:spPr>
          <a:xfrm>
            <a:off x="5220072" y="2276577"/>
            <a:ext cx="690147" cy="84247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endParaRPr lang="en-US" altLang="ko-KR" sz="6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55FEFEC-24E0-4D2C-AD0F-9F044BDA2B9D}"/>
              </a:ext>
            </a:extLst>
          </p:cNvPr>
          <p:cNvSpPr/>
          <p:nvPr/>
        </p:nvSpPr>
        <p:spPr>
          <a:xfrm>
            <a:off x="2458739" y="3579862"/>
            <a:ext cx="288032" cy="360040"/>
          </a:xfrm>
          <a:prstGeom prst="rect">
            <a:avLst/>
          </a:prstGeom>
          <a:noFill/>
          <a:ln w="28575"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7DDE989-47F9-45DE-B5DC-F8384C2F6643}"/>
              </a:ext>
            </a:extLst>
          </p:cNvPr>
          <p:cNvSpPr txBox="1">
            <a:spLocks/>
          </p:cNvSpPr>
          <p:nvPr/>
        </p:nvSpPr>
        <p:spPr>
          <a:xfrm>
            <a:off x="6156176" y="2276577"/>
            <a:ext cx="690147" cy="84247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endParaRPr lang="en-US" altLang="ko-KR" sz="6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3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2" grpId="0"/>
      <p:bldP spid="12" grpId="1"/>
      <p:bldP spid="13" grpId="0" animBg="1"/>
      <p:bldP spid="13" grpId="1" animBg="1"/>
      <p:bldP spid="14" grpId="0"/>
      <p:bldP spid="14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Criando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Dados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Artificiais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C7611B-F676-4B1A-8083-3D9469BC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32618"/>
            <a:ext cx="3320207" cy="366394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4AC9F50-988D-47BE-9C6D-35F4B3BC4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091762"/>
            <a:ext cx="3240360" cy="360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Sintetizando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Dados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B3CE53-80A1-4784-9464-4858C8C55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01" y="1957387"/>
            <a:ext cx="1266825" cy="1228725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0CAB640-5506-4215-994D-0622ABDE4E0E}"/>
              </a:ext>
            </a:extLst>
          </p:cNvPr>
          <p:cNvSpPr txBox="1">
            <a:spLocks/>
          </p:cNvSpPr>
          <p:nvPr/>
        </p:nvSpPr>
        <p:spPr>
          <a:xfrm>
            <a:off x="437868" y="3194684"/>
            <a:ext cx="2376264" cy="37967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Grades apenas ilustrativas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C521EA-13B4-4262-BCA8-473D0ED6C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771550"/>
            <a:ext cx="3717206" cy="3733263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7C28717-0AEB-4C6F-840B-A6BDB2CF2FD8}"/>
              </a:ext>
            </a:extLst>
          </p:cNvPr>
          <p:cNvSpPr txBox="1">
            <a:spLocks/>
          </p:cNvSpPr>
          <p:nvPr/>
        </p:nvSpPr>
        <p:spPr>
          <a:xfrm>
            <a:off x="2483767" y="2105126"/>
            <a:ext cx="1944217" cy="37967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i="1" dirty="0" err="1">
                <a:latin typeface="Segoe UI" panose="020B0502040204020203" pitchFamily="34" charset="0"/>
                <a:cs typeface="Segoe UI" panose="020B0502040204020203" pitchFamily="34" charset="0"/>
              </a:rPr>
              <a:t>Add</a:t>
            </a:r>
            <a:r>
              <a:rPr lang="pt-BR" altLang="ko-KR" i="1" dirty="0">
                <a:latin typeface="Segoe UI" panose="020B0502040204020203" pitchFamily="34" charset="0"/>
                <a:cs typeface="Segoe UI" panose="020B0502040204020203" pitchFamily="34" charset="0"/>
              </a:rPr>
              <a:t> distorções/ruídos</a:t>
            </a:r>
            <a:endParaRPr lang="en-US" altLang="ko-KR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CA95B31A-886B-438C-A7AF-93605CB347F4}"/>
              </a:ext>
            </a:extLst>
          </p:cNvPr>
          <p:cNvCxnSpPr/>
          <p:nvPr/>
        </p:nvCxnSpPr>
        <p:spPr>
          <a:xfrm>
            <a:off x="2483768" y="2571749"/>
            <a:ext cx="194421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6F2119C-10F6-47DE-B88E-2A1AA5E13C74}"/>
              </a:ext>
            </a:extLst>
          </p:cNvPr>
          <p:cNvSpPr txBox="1">
            <a:spLocks/>
          </p:cNvSpPr>
          <p:nvPr/>
        </p:nvSpPr>
        <p:spPr>
          <a:xfrm>
            <a:off x="493145" y="4197294"/>
            <a:ext cx="1081767" cy="37967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1 exemplo </a:t>
            </a:r>
            <a:endParaRPr lang="en-US" altLang="ko-KR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76A7BB3A-5396-4919-9044-DA24BC4B72DD}"/>
              </a:ext>
            </a:extLst>
          </p:cNvPr>
          <p:cNvCxnSpPr>
            <a:cxnSpLocks/>
          </p:cNvCxnSpPr>
          <p:nvPr/>
        </p:nvCxnSpPr>
        <p:spPr>
          <a:xfrm>
            <a:off x="1547664" y="4407574"/>
            <a:ext cx="2943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78BBD7E-B262-4862-BC8F-BB7A3B16B12C}"/>
              </a:ext>
            </a:extLst>
          </p:cNvPr>
          <p:cNvSpPr txBox="1">
            <a:spLocks/>
          </p:cNvSpPr>
          <p:nvPr/>
        </p:nvSpPr>
        <p:spPr>
          <a:xfrm>
            <a:off x="1857441" y="4197294"/>
            <a:ext cx="1274399" cy="37967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16 exemplos </a:t>
            </a:r>
            <a:endParaRPr lang="en-US" altLang="ko-KR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2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Sintetizando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Dados: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Imagem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ADEF7E1-1FDD-41A3-A730-F1E27541C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491630"/>
            <a:ext cx="2257425" cy="23336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B08AE61-6B19-43BB-BD84-731943883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000" y="1851670"/>
            <a:ext cx="1600597" cy="179326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35B21C6-A2D0-4661-85A1-EF1578393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85" y="3003798"/>
            <a:ext cx="1622828" cy="182290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7CF2564-730A-444B-BA50-290FD79B3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2685" y="1091644"/>
            <a:ext cx="1622828" cy="180808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346E076-ED87-4147-8206-42DAC2AB9B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8038" y="1829439"/>
            <a:ext cx="1600598" cy="1815493"/>
          </a:xfrm>
          <a:prstGeom prst="rect">
            <a:avLst/>
          </a:prstGeom>
        </p:spPr>
      </p:pic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D5E08876-3861-4696-92AC-3D55496B8920}"/>
              </a:ext>
            </a:extLst>
          </p:cNvPr>
          <p:cNvCxnSpPr>
            <a:cxnSpLocks/>
          </p:cNvCxnSpPr>
          <p:nvPr/>
        </p:nvCxnSpPr>
        <p:spPr>
          <a:xfrm>
            <a:off x="2681432" y="2654631"/>
            <a:ext cx="72008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70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Sintetizando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Dados: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Áudio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E53B685-AE9B-4A8D-AF3B-A9080A1ECB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91630"/>
            <a:ext cx="589277" cy="58927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FD034B0-8EA1-4537-B632-DC2E4B98E4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77111"/>
            <a:ext cx="589277" cy="58927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7874C0D-7270-49FC-AD0E-5BA588CCC8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062592"/>
            <a:ext cx="589277" cy="58927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F00EB16-98EB-4F2C-BAD0-15C177B692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848455"/>
            <a:ext cx="589277" cy="589277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C65EE5B-49F0-4D80-B7ED-82D33387FD00}"/>
              </a:ext>
            </a:extLst>
          </p:cNvPr>
          <p:cNvSpPr txBox="1">
            <a:spLocks/>
          </p:cNvSpPr>
          <p:nvPr/>
        </p:nvSpPr>
        <p:spPr>
          <a:xfrm>
            <a:off x="1393825" y="1596430"/>
            <a:ext cx="2376264" cy="37967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Áudio original</a:t>
            </a:r>
            <a:endParaRPr lang="en-US" altLang="ko-KR" sz="1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0F58DD1-84B0-484B-A1CB-FE2D30E87404}"/>
              </a:ext>
            </a:extLst>
          </p:cNvPr>
          <p:cNvSpPr txBox="1">
            <a:spLocks/>
          </p:cNvSpPr>
          <p:nvPr/>
        </p:nvSpPr>
        <p:spPr>
          <a:xfrm>
            <a:off x="1393824" y="2381911"/>
            <a:ext cx="5194399" cy="37967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800" dirty="0">
                <a:latin typeface="Segoe UI" panose="020B0502040204020203" pitchFamily="34" charset="0"/>
                <a:cs typeface="Segoe UI" panose="020B0502040204020203" pitchFamily="34" charset="0"/>
              </a:rPr>
              <a:t>Áudio através de uma conexão ruim</a:t>
            </a:r>
            <a:endParaRPr lang="en-US" altLang="ko-KR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B5E92A6-B9CB-40B5-B340-43BBBA901D76}"/>
              </a:ext>
            </a:extLst>
          </p:cNvPr>
          <p:cNvSpPr txBox="1">
            <a:spLocks/>
          </p:cNvSpPr>
          <p:nvPr/>
        </p:nvSpPr>
        <p:spPr>
          <a:xfrm>
            <a:off x="1393824" y="3180605"/>
            <a:ext cx="5482431" cy="37967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800" dirty="0">
                <a:latin typeface="Segoe UI" panose="020B0502040204020203" pitchFamily="34" charset="0"/>
                <a:cs typeface="Segoe UI" panose="020B0502040204020203" pitchFamily="34" charset="0"/>
              </a:rPr>
              <a:t>Áudio com conversas paralelas ao fundo</a:t>
            </a:r>
            <a:endParaRPr lang="en-US" altLang="ko-KR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57D49A5-DA03-44A8-A0EC-49CC822808DC}"/>
              </a:ext>
            </a:extLst>
          </p:cNvPr>
          <p:cNvSpPr txBox="1">
            <a:spLocks/>
          </p:cNvSpPr>
          <p:nvPr/>
        </p:nvSpPr>
        <p:spPr>
          <a:xfrm>
            <a:off x="1393824" y="3974205"/>
            <a:ext cx="5554439" cy="37967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800" dirty="0">
                <a:latin typeface="Segoe UI" panose="020B0502040204020203" pitchFamily="34" charset="0"/>
                <a:cs typeface="Segoe UI" panose="020B0502040204020203" pitchFamily="34" charset="0"/>
              </a:rPr>
              <a:t>Áudio com maquinário trabalhando ao fundo</a:t>
            </a:r>
            <a:endParaRPr lang="en-US" altLang="ko-KR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284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748883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Coerência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Sintetização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dos Dados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86AD960-EC7C-42C3-BA4C-D67FED9F00F8}"/>
              </a:ext>
            </a:extLst>
          </p:cNvPr>
          <p:cNvSpPr txBox="1">
            <a:spLocks/>
          </p:cNvSpPr>
          <p:nvPr/>
        </p:nvSpPr>
        <p:spPr>
          <a:xfrm>
            <a:off x="619944" y="3771488"/>
            <a:ext cx="3520772" cy="4320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Representam a realidade do problema e auxiliam nos objetivos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428868-8D26-4BE2-B0CE-E42208A13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5" y="2083030"/>
            <a:ext cx="2893625" cy="1424824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F01E459-8DB3-4331-8ACC-6ECD62F6378B}"/>
              </a:ext>
            </a:extLst>
          </p:cNvPr>
          <p:cNvSpPr txBox="1">
            <a:spLocks/>
          </p:cNvSpPr>
          <p:nvPr/>
        </p:nvSpPr>
        <p:spPr>
          <a:xfrm>
            <a:off x="611952" y="1145168"/>
            <a:ext cx="7560840" cy="84247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As distorções e os ruídos aplicados ao conjunto de dados, </a:t>
            </a:r>
          </a:p>
          <a:p>
            <a:pPr algn="l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Devem ser do mesmo tipo daqueles que possivelmente encontraremos nos dados de teste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DD19BD-F1E4-411E-8AB8-00AD85F6D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695" y="2083030"/>
            <a:ext cx="3042456" cy="1458219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4CC3D88-4731-44B6-B153-58F4BEDCE971}"/>
              </a:ext>
            </a:extLst>
          </p:cNvPr>
          <p:cNvSpPr txBox="1">
            <a:spLocks/>
          </p:cNvSpPr>
          <p:nvPr/>
        </p:nvSpPr>
        <p:spPr>
          <a:xfrm>
            <a:off x="4558694" y="3723878"/>
            <a:ext cx="4333785" cy="75402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Distorções como intensidade do pixel, brilho, ou qualquer distorção aleatória não representam os dados de teste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66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4642352-5704-4DB5-A110-C23075D3A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87" y="409575"/>
            <a:ext cx="69818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15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8F0B8B7-B5CE-4F76-A695-114730299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67494"/>
            <a:ext cx="6136159" cy="434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38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80648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Discussão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6533F45-95EE-414B-AE28-F0115456C6BD}"/>
              </a:ext>
            </a:extLst>
          </p:cNvPr>
          <p:cNvSpPr txBox="1">
            <a:spLocks/>
          </p:cNvSpPr>
          <p:nvPr/>
        </p:nvSpPr>
        <p:spPr>
          <a:xfrm>
            <a:off x="467544" y="1203598"/>
            <a:ext cx="8064896" cy="84247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1 - Antes de empregar esforços na sintetização de novos dados artificias, </a:t>
            </a:r>
          </a:p>
          <a:p>
            <a:pPr algn="l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Certifique-se de que seu modelo possui um </a:t>
            </a:r>
            <a:r>
              <a:rPr lang="pt-BR" altLang="ko-KR" i="1" dirty="0">
                <a:latin typeface="Segoe UI" panose="020B0502040204020203" pitchFamily="34" charset="0"/>
                <a:cs typeface="Segoe UI" panose="020B0502040204020203" pitchFamily="34" charset="0"/>
              </a:rPr>
              <a:t>viés baixo (</a:t>
            </a:r>
            <a:r>
              <a:rPr lang="pt-BR" altLang="ko-KR" i="1" dirty="0" err="1">
                <a:latin typeface="Segoe UI" panose="020B0502040204020203" pitchFamily="34" charset="0"/>
                <a:cs typeface="Segoe UI" panose="020B0502040204020203" pitchFamily="34" charset="0"/>
              </a:rPr>
              <a:t>low</a:t>
            </a:r>
            <a:r>
              <a:rPr lang="pt-BR" altLang="ko-KR" i="1" dirty="0">
                <a:latin typeface="Segoe UI" panose="020B0502040204020203" pitchFamily="34" charset="0"/>
                <a:cs typeface="Segoe UI" panose="020B0502040204020203" pitchFamily="34" charset="0"/>
              </a:rPr>
              <a:t> bias)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. Caso contrário, a adição de mais dados não irá melhorar sua performance.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F5F46B5-592B-4B05-9732-308D0ABD3D35}"/>
              </a:ext>
            </a:extLst>
          </p:cNvPr>
          <p:cNvSpPr txBox="1">
            <a:spLocks/>
          </p:cNvSpPr>
          <p:nvPr/>
        </p:nvSpPr>
        <p:spPr>
          <a:xfrm>
            <a:off x="1079104" y="1945296"/>
            <a:ext cx="6517232" cy="84247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Algumas ações possíveis para garantir isso:</a:t>
            </a:r>
          </a:p>
          <a:p>
            <a:pPr algn="l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Adição de </a:t>
            </a:r>
            <a:r>
              <a:rPr lang="pt-BR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ou de camadas ocultas de uma rede neural</a:t>
            </a:r>
          </a:p>
          <a:p>
            <a:pPr algn="l"/>
            <a:r>
              <a:rPr lang="pt-BR" altLang="ko-KR" i="1" dirty="0">
                <a:latin typeface="Segoe UI" panose="020B0502040204020203" pitchFamily="34" charset="0"/>
                <a:cs typeface="Segoe UI" panose="020B0502040204020203" pitchFamily="34" charset="0"/>
              </a:rPr>
              <a:t>Não esquecer de plotar as curvas de aprendizado!</a:t>
            </a:r>
            <a:endParaRPr lang="en-US" altLang="ko-KR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BD696B-118E-41A1-B02A-D1E5F2039256}"/>
              </a:ext>
            </a:extLst>
          </p:cNvPr>
          <p:cNvSpPr txBox="1">
            <a:spLocks/>
          </p:cNvSpPr>
          <p:nvPr/>
        </p:nvSpPr>
        <p:spPr>
          <a:xfrm>
            <a:off x="467544" y="2931790"/>
            <a:ext cx="8064896" cy="84247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2 – Pergunta importante:</a:t>
            </a:r>
          </a:p>
          <a:p>
            <a:pPr algn="l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“O quão trabalhoso será coletar 10x mais dados do que se tem atualmente?”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432561E-DA95-4D18-BAEB-D13F4D3F1692}"/>
              </a:ext>
            </a:extLst>
          </p:cNvPr>
          <p:cNvSpPr txBox="1">
            <a:spLocks/>
          </p:cNvSpPr>
          <p:nvPr/>
        </p:nvSpPr>
        <p:spPr>
          <a:xfrm>
            <a:off x="1079104" y="3601480"/>
            <a:ext cx="6517232" cy="91448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Algumas opções:</a:t>
            </a:r>
          </a:p>
          <a:p>
            <a:pPr marL="285750" indent="-285750" algn="l">
              <a:buFontTx/>
              <a:buChar char="-"/>
            </a:pP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Sintetização de dados artificiais</a:t>
            </a:r>
          </a:p>
          <a:p>
            <a:pPr marL="285750" indent="-285750" algn="l">
              <a:buFontTx/>
              <a:buChar char="-"/>
            </a:pP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Coleta de dados manualmente (informando </a:t>
            </a:r>
            <a:r>
              <a:rPr lang="pt-BR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label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730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31640" y="3732917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Ceiling Analysis:</a:t>
            </a:r>
          </a:p>
          <a:p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Focando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Pipeline</a:t>
            </a:r>
            <a:endParaRPr lang="ko-KR" alt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6F13B87-BFCE-4F6D-BA57-0692BD2DBD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101538"/>
            <a:ext cx="1774745" cy="177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16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31640" y="3732917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Descrição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 </a:t>
            </a:r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Problema</a:t>
            </a:r>
            <a:endParaRPr lang="ko-KR" alt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6F13B87-BFCE-4F6D-BA57-0692BD2DBD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101538"/>
            <a:ext cx="1774745" cy="177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8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80648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Pipeline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3A4563B-5150-402D-B48E-A1DAB31CC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75606"/>
            <a:ext cx="8400438" cy="842478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FEC6EB2-49E3-4B9B-ABFC-1F0E41D4515E}"/>
              </a:ext>
            </a:extLst>
          </p:cNvPr>
          <p:cNvSpPr txBox="1">
            <a:spLocks/>
          </p:cNvSpPr>
          <p:nvPr/>
        </p:nvSpPr>
        <p:spPr>
          <a:xfrm>
            <a:off x="420034" y="2067694"/>
            <a:ext cx="7753109" cy="84247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Pergunta importante: </a:t>
            </a:r>
          </a:p>
          <a:p>
            <a:pPr algn="l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Onde alocar recursos para aprimorar a performance do algoritmo? </a:t>
            </a:r>
            <a:r>
              <a:rPr lang="pt-BR" altLang="ko-KR" i="1" dirty="0">
                <a:latin typeface="Segoe UI" panose="020B0502040204020203" pitchFamily="34" charset="0"/>
                <a:cs typeface="Segoe UI" panose="020B0502040204020203" pitchFamily="34" charset="0"/>
              </a:rPr>
              <a:t>Estabelecer métrica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57375BE-2977-4BA6-B573-34ED30283A50}"/>
              </a:ext>
            </a:extLst>
          </p:cNvPr>
          <p:cNvCxnSpPr>
            <a:cxnSpLocks/>
          </p:cNvCxnSpPr>
          <p:nvPr/>
        </p:nvCxnSpPr>
        <p:spPr>
          <a:xfrm>
            <a:off x="522390" y="3435846"/>
            <a:ext cx="38884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EAC4198D-876F-41E0-AC0B-EFDC98070258}"/>
              </a:ext>
            </a:extLst>
          </p:cNvPr>
          <p:cNvCxnSpPr>
            <a:cxnSpLocks/>
          </p:cNvCxnSpPr>
          <p:nvPr/>
        </p:nvCxnSpPr>
        <p:spPr>
          <a:xfrm>
            <a:off x="2466606" y="3147814"/>
            <a:ext cx="392" cy="15841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8B9A074-F478-485C-BF66-449C9AB378E8}"/>
              </a:ext>
            </a:extLst>
          </p:cNvPr>
          <p:cNvSpPr txBox="1">
            <a:spLocks/>
          </p:cNvSpPr>
          <p:nvPr/>
        </p:nvSpPr>
        <p:spPr>
          <a:xfrm>
            <a:off x="881772" y="3137005"/>
            <a:ext cx="1572298" cy="2988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Componente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8D9EE35-FCD9-4969-BB65-2BC5A6541FB6}"/>
              </a:ext>
            </a:extLst>
          </p:cNvPr>
          <p:cNvSpPr txBox="1">
            <a:spLocks/>
          </p:cNvSpPr>
          <p:nvPr/>
        </p:nvSpPr>
        <p:spPr>
          <a:xfrm>
            <a:off x="2999702" y="3137004"/>
            <a:ext cx="1572298" cy="2988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Acurácia 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42A9C1C-5070-490F-ABFF-A82B5C2972CD}"/>
              </a:ext>
            </a:extLst>
          </p:cNvPr>
          <p:cNvSpPr txBox="1">
            <a:spLocks/>
          </p:cNvSpPr>
          <p:nvPr/>
        </p:nvSpPr>
        <p:spPr>
          <a:xfrm>
            <a:off x="896773" y="3480679"/>
            <a:ext cx="1572298" cy="2988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Todo o sistema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8D472F2-8EB1-44D8-9565-0F214D8F9102}"/>
              </a:ext>
            </a:extLst>
          </p:cNvPr>
          <p:cNvSpPr txBox="1">
            <a:spLocks/>
          </p:cNvSpPr>
          <p:nvPr/>
        </p:nvSpPr>
        <p:spPr>
          <a:xfrm>
            <a:off x="3188369" y="3480830"/>
            <a:ext cx="636194" cy="2988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72%</a:t>
            </a:r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FF96F120-7654-44F9-AF34-0A02E9F78043}"/>
              </a:ext>
            </a:extLst>
          </p:cNvPr>
          <p:cNvSpPr/>
          <p:nvPr/>
        </p:nvSpPr>
        <p:spPr>
          <a:xfrm>
            <a:off x="2915816" y="844739"/>
            <a:ext cx="459668" cy="441676"/>
          </a:xfrm>
          <a:prstGeom prst="down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em L 2">
            <a:extLst>
              <a:ext uri="{FF2B5EF4-FFF2-40B4-BE49-F238E27FC236}">
                <a16:creationId xmlns:a16="http://schemas.microsoft.com/office/drawing/2014/main" id="{F2D0DCD3-E099-4E0F-B9D5-C7B9DDDA3558}"/>
              </a:ext>
            </a:extLst>
          </p:cNvPr>
          <p:cNvSpPr/>
          <p:nvPr/>
        </p:nvSpPr>
        <p:spPr>
          <a:xfrm rot="18708407">
            <a:off x="3533823" y="1630805"/>
            <a:ext cx="504056" cy="298841"/>
          </a:xfrm>
          <a:prstGeom prst="corner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E984C0E-A5D3-462B-B57E-EECA3246A66E}"/>
              </a:ext>
            </a:extLst>
          </p:cNvPr>
          <p:cNvSpPr txBox="1">
            <a:spLocks/>
          </p:cNvSpPr>
          <p:nvPr/>
        </p:nvSpPr>
        <p:spPr>
          <a:xfrm>
            <a:off x="4788024" y="3480830"/>
            <a:ext cx="4032448" cy="2988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Supor que a detecção de texto é </a:t>
            </a:r>
            <a:r>
              <a:rPr lang="pt-BR" altLang="ko-KR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perfeita! </a:t>
            </a:r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(100% </a:t>
            </a:r>
            <a:r>
              <a:rPr lang="pt-BR" altLang="ko-KR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acc</a:t>
            </a:r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241B8AB-04D2-42D3-A449-E7758B939C42}"/>
              </a:ext>
            </a:extLst>
          </p:cNvPr>
          <p:cNvSpPr txBox="1">
            <a:spLocks/>
          </p:cNvSpPr>
          <p:nvPr/>
        </p:nvSpPr>
        <p:spPr>
          <a:xfrm>
            <a:off x="896773" y="3723877"/>
            <a:ext cx="1572298" cy="2988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Detecção de texto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36D956D-F19D-4A63-909E-212897D968F5}"/>
              </a:ext>
            </a:extLst>
          </p:cNvPr>
          <p:cNvSpPr txBox="1">
            <a:spLocks/>
          </p:cNvSpPr>
          <p:nvPr/>
        </p:nvSpPr>
        <p:spPr>
          <a:xfrm>
            <a:off x="3188369" y="3724028"/>
            <a:ext cx="636194" cy="2988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89%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56E5C06-D132-43E4-BA63-7FE0987DE80D}"/>
              </a:ext>
            </a:extLst>
          </p:cNvPr>
          <p:cNvSpPr txBox="1">
            <a:spLocks/>
          </p:cNvSpPr>
          <p:nvPr/>
        </p:nvSpPr>
        <p:spPr>
          <a:xfrm>
            <a:off x="4788024" y="3779520"/>
            <a:ext cx="4032448" cy="2988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Supor que a segmentação é </a:t>
            </a:r>
            <a:r>
              <a:rPr lang="pt-BR" altLang="ko-KR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perfeita! </a:t>
            </a:r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(100% </a:t>
            </a:r>
            <a:r>
              <a:rPr lang="pt-BR" altLang="ko-KR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acc</a:t>
            </a:r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22" name="Forma em L 21">
            <a:extLst>
              <a:ext uri="{FF2B5EF4-FFF2-40B4-BE49-F238E27FC236}">
                <a16:creationId xmlns:a16="http://schemas.microsoft.com/office/drawing/2014/main" id="{08A09F69-A5C7-4C38-9FD7-D0AC74B36595}"/>
              </a:ext>
            </a:extLst>
          </p:cNvPr>
          <p:cNvSpPr/>
          <p:nvPr/>
        </p:nvSpPr>
        <p:spPr>
          <a:xfrm rot="18708407">
            <a:off x="5823492" y="1656566"/>
            <a:ext cx="504056" cy="298841"/>
          </a:xfrm>
          <a:prstGeom prst="corner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8794825-AC34-4BC6-BA82-706F26A32DBF}"/>
              </a:ext>
            </a:extLst>
          </p:cNvPr>
          <p:cNvSpPr txBox="1">
            <a:spLocks/>
          </p:cNvSpPr>
          <p:nvPr/>
        </p:nvSpPr>
        <p:spPr>
          <a:xfrm>
            <a:off x="420034" y="3984660"/>
            <a:ext cx="2040168" cy="2988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Segmentação de caracteres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63FBFE6-B5D3-47FC-B1E0-6A5F738DB056}"/>
              </a:ext>
            </a:extLst>
          </p:cNvPr>
          <p:cNvSpPr txBox="1">
            <a:spLocks/>
          </p:cNvSpPr>
          <p:nvPr/>
        </p:nvSpPr>
        <p:spPr>
          <a:xfrm>
            <a:off x="3179500" y="3984811"/>
            <a:ext cx="636194" cy="2988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90%</a:t>
            </a:r>
          </a:p>
        </p:txBody>
      </p:sp>
      <p:sp>
        <p:nvSpPr>
          <p:cNvPr id="25" name="Forma em L 24">
            <a:extLst>
              <a:ext uri="{FF2B5EF4-FFF2-40B4-BE49-F238E27FC236}">
                <a16:creationId xmlns:a16="http://schemas.microsoft.com/office/drawing/2014/main" id="{ACFD43BF-02CF-499E-8386-EFAA5037E3AC}"/>
              </a:ext>
            </a:extLst>
          </p:cNvPr>
          <p:cNvSpPr/>
          <p:nvPr/>
        </p:nvSpPr>
        <p:spPr>
          <a:xfrm rot="18708407">
            <a:off x="8034979" y="1696279"/>
            <a:ext cx="504056" cy="298841"/>
          </a:xfrm>
          <a:prstGeom prst="corner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2928731-F639-429B-A5FC-329A37137594}"/>
              </a:ext>
            </a:extLst>
          </p:cNvPr>
          <p:cNvSpPr txBox="1">
            <a:spLocks/>
          </p:cNvSpPr>
          <p:nvPr/>
        </p:nvSpPr>
        <p:spPr>
          <a:xfrm>
            <a:off x="4788024" y="4078361"/>
            <a:ext cx="4032448" cy="2988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Supor que o reconhecimento é </a:t>
            </a:r>
            <a:r>
              <a:rPr lang="pt-BR" altLang="ko-KR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perfeito! </a:t>
            </a:r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(100% </a:t>
            </a:r>
            <a:r>
              <a:rPr lang="pt-BR" altLang="ko-KR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acc</a:t>
            </a:r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E4BE9321-1870-4B80-AE91-2E2F60FC1444}"/>
              </a:ext>
            </a:extLst>
          </p:cNvPr>
          <p:cNvSpPr txBox="1">
            <a:spLocks/>
          </p:cNvSpPr>
          <p:nvPr/>
        </p:nvSpPr>
        <p:spPr>
          <a:xfrm>
            <a:off x="253480" y="4268332"/>
            <a:ext cx="2213126" cy="2988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Reconhecimento de caracteres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68F8D93-F5AA-4974-866B-83051993116C}"/>
              </a:ext>
            </a:extLst>
          </p:cNvPr>
          <p:cNvSpPr txBox="1">
            <a:spLocks/>
          </p:cNvSpPr>
          <p:nvPr/>
        </p:nvSpPr>
        <p:spPr>
          <a:xfrm>
            <a:off x="3114017" y="4269393"/>
            <a:ext cx="636194" cy="2988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100%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4190A67-7861-49E2-B68B-46A74480CD0D}"/>
              </a:ext>
            </a:extLst>
          </p:cNvPr>
          <p:cNvSpPr txBox="1">
            <a:spLocks/>
          </p:cNvSpPr>
          <p:nvPr/>
        </p:nvSpPr>
        <p:spPr>
          <a:xfrm>
            <a:off x="424204" y="2095291"/>
            <a:ext cx="7753109" cy="84247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Após a análise abaixo,</a:t>
            </a:r>
          </a:p>
          <a:p>
            <a:pPr algn="l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É possível visualizar os efeitos do aprimoramento máximo de cada um dos componentes. Com isso, é fornecida uma melhor visão sobre a decisão de alocação de recursos.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0A8249A3-BB40-4DA0-BDA7-39B405E54C36}"/>
              </a:ext>
            </a:extLst>
          </p:cNvPr>
          <p:cNvCxnSpPr>
            <a:cxnSpLocks/>
          </p:cNvCxnSpPr>
          <p:nvPr/>
        </p:nvCxnSpPr>
        <p:spPr>
          <a:xfrm>
            <a:off x="3824563" y="3573367"/>
            <a:ext cx="0" cy="2988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3F5030FA-4DA4-48D0-B97C-414D52789059}"/>
              </a:ext>
            </a:extLst>
          </p:cNvPr>
          <p:cNvSpPr txBox="1">
            <a:spLocks/>
          </p:cNvSpPr>
          <p:nvPr/>
        </p:nvSpPr>
        <p:spPr>
          <a:xfrm>
            <a:off x="3944597" y="3542030"/>
            <a:ext cx="636194" cy="2988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b="1" i="1" dirty="0">
                <a:latin typeface="Segoe UI" panose="020B0502040204020203" pitchFamily="34" charset="0"/>
                <a:cs typeface="Segoe UI" panose="020B0502040204020203" pitchFamily="34" charset="0"/>
              </a:rPr>
              <a:t>17%</a:t>
            </a: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904400AF-741F-4E17-9962-40FBE0E4568E}"/>
              </a:ext>
            </a:extLst>
          </p:cNvPr>
          <p:cNvCxnSpPr>
            <a:cxnSpLocks/>
          </p:cNvCxnSpPr>
          <p:nvPr/>
        </p:nvCxnSpPr>
        <p:spPr>
          <a:xfrm>
            <a:off x="3824563" y="3718473"/>
            <a:ext cx="0" cy="4611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C668282-59C2-467F-B9A9-960372435AC7}"/>
              </a:ext>
            </a:extLst>
          </p:cNvPr>
          <p:cNvSpPr txBox="1">
            <a:spLocks/>
          </p:cNvSpPr>
          <p:nvPr/>
        </p:nvSpPr>
        <p:spPr>
          <a:xfrm>
            <a:off x="4007814" y="3849638"/>
            <a:ext cx="636194" cy="2988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b="1" i="1" dirty="0">
                <a:latin typeface="Segoe UI" panose="020B0502040204020203" pitchFamily="34" charset="0"/>
                <a:cs typeface="Segoe UI" panose="020B0502040204020203" pitchFamily="34" charset="0"/>
              </a:rPr>
              <a:t>1%</a:t>
            </a:r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A5DE11D1-19EF-4367-B291-B7382FFA2C4C}"/>
              </a:ext>
            </a:extLst>
          </p:cNvPr>
          <p:cNvCxnSpPr>
            <a:cxnSpLocks/>
          </p:cNvCxnSpPr>
          <p:nvPr/>
        </p:nvCxnSpPr>
        <p:spPr>
          <a:xfrm>
            <a:off x="3833354" y="4134080"/>
            <a:ext cx="0" cy="2836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02011EB-F2AC-48E6-BFCB-4462319FAA35}"/>
              </a:ext>
            </a:extLst>
          </p:cNvPr>
          <p:cNvSpPr txBox="1">
            <a:spLocks/>
          </p:cNvSpPr>
          <p:nvPr/>
        </p:nvSpPr>
        <p:spPr>
          <a:xfrm>
            <a:off x="3953185" y="4179646"/>
            <a:ext cx="636194" cy="2988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b="1" i="1" dirty="0">
                <a:latin typeface="Segoe UI" panose="020B0502040204020203" pitchFamily="34" charset="0"/>
                <a:cs typeface="Segoe UI" panose="020B0502040204020203" pitchFamily="34" charset="0"/>
              </a:rPr>
              <a:t>10%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AD786D2A-8B12-412C-AC8E-7AA9E7AACA30}"/>
              </a:ext>
            </a:extLst>
          </p:cNvPr>
          <p:cNvSpPr/>
          <p:nvPr/>
        </p:nvSpPr>
        <p:spPr>
          <a:xfrm>
            <a:off x="928395" y="3749501"/>
            <a:ext cx="1321794" cy="253503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CB69738A-78DF-4D0F-8E10-DAD30DE1EE90}"/>
              </a:ext>
            </a:extLst>
          </p:cNvPr>
          <p:cNvSpPr/>
          <p:nvPr/>
        </p:nvSpPr>
        <p:spPr>
          <a:xfrm>
            <a:off x="267498" y="4290781"/>
            <a:ext cx="2115180" cy="253503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909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23457E-6 L 0.24271 -0.00309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35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71 -0.00309 L 0.49462 -0.00309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86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42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5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6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4000"/>
                            </p:stCondLst>
                            <p:childTnLst>
                              <p:par>
                                <p:cTn id="15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000"/>
                            </p:stCondLst>
                            <p:childTnLst>
                              <p:par>
                                <p:cTn id="16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3" dur="2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15" grpId="0"/>
      <p:bldP spid="16" grpId="0"/>
      <p:bldP spid="17" grpId="0"/>
      <p:bldP spid="18" grpId="0"/>
      <p:bldP spid="13" grpId="0" animBg="1"/>
      <p:bldP spid="13" grpId="1" animBg="1"/>
      <p:bldP spid="13" grpId="2" animBg="1"/>
      <p:bldP spid="3" grpId="0" animBg="1"/>
      <p:bldP spid="14" grpId="0"/>
      <p:bldP spid="19" grpId="0"/>
      <p:bldP spid="20" grpId="0"/>
      <p:bldP spid="21" grpId="0"/>
      <p:bldP spid="22" grpId="0" animBg="1"/>
      <p:bldP spid="23" grpId="0"/>
      <p:bldP spid="24" grpId="0"/>
      <p:bldP spid="25" grpId="0" animBg="1"/>
      <p:bldP spid="26" grpId="0"/>
      <p:bldP spid="27" grpId="0"/>
      <p:bldP spid="28" grpId="0"/>
      <p:bldP spid="29" grpId="0"/>
      <p:bldP spid="31" grpId="0"/>
      <p:bldP spid="31" grpId="2"/>
      <p:bldP spid="33" grpId="0"/>
      <p:bldP spid="35" grpId="0"/>
      <p:bldP spid="35" grpId="1"/>
      <p:bldP spid="39" grpId="0" animBg="1"/>
      <p:bldP spid="4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80648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Ceiling Analysis: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BD28AB7-60ED-4955-900E-7C3B68EB8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635646"/>
            <a:ext cx="6835480" cy="266429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2EFC522-A984-4691-927F-E3718C712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1187543"/>
            <a:ext cx="1712707" cy="178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37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80648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Ceiling Analysis: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BD28AB7-60ED-4955-900E-7C3B68EB8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993479"/>
            <a:ext cx="6835480" cy="2664296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2973DAF-A02C-4027-A5AF-A851DF4932C8}"/>
              </a:ext>
            </a:extLst>
          </p:cNvPr>
          <p:cNvCxnSpPr>
            <a:cxnSpLocks/>
          </p:cNvCxnSpPr>
          <p:nvPr/>
        </p:nvCxnSpPr>
        <p:spPr>
          <a:xfrm>
            <a:off x="5004706" y="1389022"/>
            <a:ext cx="38884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9250C8E1-D015-48E0-BEDF-CEBB718190AE}"/>
              </a:ext>
            </a:extLst>
          </p:cNvPr>
          <p:cNvCxnSpPr>
            <a:cxnSpLocks/>
          </p:cNvCxnSpPr>
          <p:nvPr/>
        </p:nvCxnSpPr>
        <p:spPr>
          <a:xfrm flipH="1">
            <a:off x="6936386" y="1100990"/>
            <a:ext cx="12536" cy="24788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CCFC1E5-4D80-40BE-BDB0-BDE2866D7471}"/>
              </a:ext>
            </a:extLst>
          </p:cNvPr>
          <p:cNvSpPr txBox="1">
            <a:spLocks/>
          </p:cNvSpPr>
          <p:nvPr/>
        </p:nvSpPr>
        <p:spPr>
          <a:xfrm>
            <a:off x="5364088" y="1090181"/>
            <a:ext cx="1572298" cy="2988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Componente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DCE6DD3-23DB-4F01-8B39-64D1A91C2C94}"/>
              </a:ext>
            </a:extLst>
          </p:cNvPr>
          <p:cNvSpPr txBox="1">
            <a:spLocks/>
          </p:cNvSpPr>
          <p:nvPr/>
        </p:nvSpPr>
        <p:spPr>
          <a:xfrm>
            <a:off x="7482018" y="1090180"/>
            <a:ext cx="1572298" cy="2988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Acurácia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FE085AA-C757-458A-BBB6-CB92D633E5F1}"/>
              </a:ext>
            </a:extLst>
          </p:cNvPr>
          <p:cNvSpPr txBox="1">
            <a:spLocks/>
          </p:cNvSpPr>
          <p:nvPr/>
        </p:nvSpPr>
        <p:spPr>
          <a:xfrm>
            <a:off x="5376624" y="1419622"/>
            <a:ext cx="1572298" cy="2988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Todo o sistema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947391F-147D-4674-A0A1-F60A70B0DAB9}"/>
              </a:ext>
            </a:extLst>
          </p:cNvPr>
          <p:cNvSpPr txBox="1">
            <a:spLocks/>
          </p:cNvSpPr>
          <p:nvPr/>
        </p:nvSpPr>
        <p:spPr>
          <a:xfrm>
            <a:off x="7668220" y="1419773"/>
            <a:ext cx="636194" cy="2988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85%</a:t>
            </a:r>
          </a:p>
        </p:txBody>
      </p:sp>
      <p:sp>
        <p:nvSpPr>
          <p:cNvPr id="26" name="Forma em L 25">
            <a:extLst>
              <a:ext uri="{FF2B5EF4-FFF2-40B4-BE49-F238E27FC236}">
                <a16:creationId xmlns:a16="http://schemas.microsoft.com/office/drawing/2014/main" id="{D7AA5FD5-1D3A-4CB1-A3BF-C56DE452A480}"/>
              </a:ext>
            </a:extLst>
          </p:cNvPr>
          <p:cNvSpPr/>
          <p:nvPr/>
        </p:nvSpPr>
        <p:spPr>
          <a:xfrm rot="18708407">
            <a:off x="3006424" y="2451566"/>
            <a:ext cx="403840" cy="196553"/>
          </a:xfrm>
          <a:prstGeom prst="corner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FEB61DF-C129-4A4B-8C24-DECD317BC509}"/>
              </a:ext>
            </a:extLst>
          </p:cNvPr>
          <p:cNvSpPr txBox="1">
            <a:spLocks/>
          </p:cNvSpPr>
          <p:nvPr/>
        </p:nvSpPr>
        <p:spPr>
          <a:xfrm>
            <a:off x="5004706" y="1637703"/>
            <a:ext cx="1944216" cy="2988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Remoção de background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F78A0EE-5EF1-4372-A54D-BCDB1FB8FD72}"/>
              </a:ext>
            </a:extLst>
          </p:cNvPr>
          <p:cNvSpPr txBox="1">
            <a:spLocks/>
          </p:cNvSpPr>
          <p:nvPr/>
        </p:nvSpPr>
        <p:spPr>
          <a:xfrm>
            <a:off x="7608872" y="1637854"/>
            <a:ext cx="695542" cy="2988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85.1%</a:t>
            </a:r>
          </a:p>
        </p:txBody>
      </p:sp>
      <p:sp>
        <p:nvSpPr>
          <p:cNvPr id="29" name="Forma em L 28">
            <a:extLst>
              <a:ext uri="{FF2B5EF4-FFF2-40B4-BE49-F238E27FC236}">
                <a16:creationId xmlns:a16="http://schemas.microsoft.com/office/drawing/2014/main" id="{334B1707-B4AB-4C18-AE0F-143E30150452}"/>
              </a:ext>
            </a:extLst>
          </p:cNvPr>
          <p:cNvSpPr/>
          <p:nvPr/>
        </p:nvSpPr>
        <p:spPr>
          <a:xfrm rot="18708407">
            <a:off x="2063111" y="3769617"/>
            <a:ext cx="403840" cy="196553"/>
          </a:xfrm>
          <a:prstGeom prst="corner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98D2096D-6253-484E-82D9-6E9E0441248E}"/>
              </a:ext>
            </a:extLst>
          </p:cNvPr>
          <p:cNvSpPr txBox="1">
            <a:spLocks/>
          </p:cNvSpPr>
          <p:nvPr/>
        </p:nvSpPr>
        <p:spPr>
          <a:xfrm>
            <a:off x="5242312" y="1889888"/>
            <a:ext cx="1706610" cy="2988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Detecção de faces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C493786-F80E-4F86-AFD2-00DB13F83D98}"/>
              </a:ext>
            </a:extLst>
          </p:cNvPr>
          <p:cNvSpPr txBox="1">
            <a:spLocks/>
          </p:cNvSpPr>
          <p:nvPr/>
        </p:nvSpPr>
        <p:spPr>
          <a:xfrm>
            <a:off x="7668220" y="1889888"/>
            <a:ext cx="695542" cy="2988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91%</a:t>
            </a:r>
          </a:p>
        </p:txBody>
      </p:sp>
      <p:sp>
        <p:nvSpPr>
          <p:cNvPr id="32" name="Forma em L 31">
            <a:extLst>
              <a:ext uri="{FF2B5EF4-FFF2-40B4-BE49-F238E27FC236}">
                <a16:creationId xmlns:a16="http://schemas.microsoft.com/office/drawing/2014/main" id="{A4DCB31F-1A79-4457-8BBB-59CD84C990FF}"/>
              </a:ext>
            </a:extLst>
          </p:cNvPr>
          <p:cNvSpPr/>
          <p:nvPr/>
        </p:nvSpPr>
        <p:spPr>
          <a:xfrm rot="18708407">
            <a:off x="4143372" y="3121545"/>
            <a:ext cx="403840" cy="196553"/>
          </a:xfrm>
          <a:prstGeom prst="corner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72A68BD-7DA2-42BB-8AEE-59D59AF0323D}"/>
              </a:ext>
            </a:extLst>
          </p:cNvPr>
          <p:cNvSpPr txBox="1">
            <a:spLocks/>
          </p:cNvSpPr>
          <p:nvPr/>
        </p:nvSpPr>
        <p:spPr>
          <a:xfrm>
            <a:off x="5029778" y="2132034"/>
            <a:ext cx="1919144" cy="2988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Segmentação dos olhos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6B66C64F-BA27-41E0-BF00-1048DBF6EB9C}"/>
              </a:ext>
            </a:extLst>
          </p:cNvPr>
          <p:cNvSpPr txBox="1">
            <a:spLocks/>
          </p:cNvSpPr>
          <p:nvPr/>
        </p:nvSpPr>
        <p:spPr>
          <a:xfrm>
            <a:off x="7668220" y="2132034"/>
            <a:ext cx="695542" cy="2988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95%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974E905-4342-4E88-8B95-5728C7552B55}"/>
              </a:ext>
            </a:extLst>
          </p:cNvPr>
          <p:cNvSpPr txBox="1">
            <a:spLocks/>
          </p:cNvSpPr>
          <p:nvPr/>
        </p:nvSpPr>
        <p:spPr>
          <a:xfrm>
            <a:off x="5054850" y="2393369"/>
            <a:ext cx="1894072" cy="2988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Segmentação do nariz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0FD973FC-1844-4D95-83DD-5AA265970A10}"/>
              </a:ext>
            </a:extLst>
          </p:cNvPr>
          <p:cNvSpPr txBox="1">
            <a:spLocks/>
          </p:cNvSpPr>
          <p:nvPr/>
        </p:nvSpPr>
        <p:spPr>
          <a:xfrm>
            <a:off x="7668220" y="2393369"/>
            <a:ext cx="695542" cy="2988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96%</a:t>
            </a:r>
          </a:p>
        </p:txBody>
      </p:sp>
      <p:sp>
        <p:nvSpPr>
          <p:cNvPr id="37" name="Forma em L 36">
            <a:extLst>
              <a:ext uri="{FF2B5EF4-FFF2-40B4-BE49-F238E27FC236}">
                <a16:creationId xmlns:a16="http://schemas.microsoft.com/office/drawing/2014/main" id="{DC6AFC01-8056-46E7-8FF9-BE45803E7BC8}"/>
              </a:ext>
            </a:extLst>
          </p:cNvPr>
          <p:cNvSpPr/>
          <p:nvPr/>
        </p:nvSpPr>
        <p:spPr>
          <a:xfrm rot="18708407">
            <a:off x="4146216" y="3657184"/>
            <a:ext cx="403840" cy="196553"/>
          </a:xfrm>
          <a:prstGeom prst="corner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Forma em L 37">
            <a:extLst>
              <a:ext uri="{FF2B5EF4-FFF2-40B4-BE49-F238E27FC236}">
                <a16:creationId xmlns:a16="http://schemas.microsoft.com/office/drawing/2014/main" id="{567232BA-27A4-4857-A57C-3140FCDFCF3C}"/>
              </a:ext>
            </a:extLst>
          </p:cNvPr>
          <p:cNvSpPr/>
          <p:nvPr/>
        </p:nvSpPr>
        <p:spPr>
          <a:xfrm rot="18708407">
            <a:off x="4143374" y="4261641"/>
            <a:ext cx="403840" cy="196553"/>
          </a:xfrm>
          <a:prstGeom prst="corner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5280918D-345B-4F00-9AB0-4019465670C9}"/>
              </a:ext>
            </a:extLst>
          </p:cNvPr>
          <p:cNvSpPr txBox="1">
            <a:spLocks/>
          </p:cNvSpPr>
          <p:nvPr/>
        </p:nvSpPr>
        <p:spPr>
          <a:xfrm>
            <a:off x="5054850" y="2643803"/>
            <a:ext cx="1894072" cy="2988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Segmentação da boca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ED9C1760-D74F-4074-8DB8-5198BF0FD264}"/>
              </a:ext>
            </a:extLst>
          </p:cNvPr>
          <p:cNvSpPr txBox="1">
            <a:spLocks/>
          </p:cNvSpPr>
          <p:nvPr/>
        </p:nvSpPr>
        <p:spPr>
          <a:xfrm>
            <a:off x="7668220" y="2643803"/>
            <a:ext cx="695542" cy="2988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97%</a:t>
            </a:r>
          </a:p>
        </p:txBody>
      </p:sp>
      <p:sp>
        <p:nvSpPr>
          <p:cNvPr id="41" name="Forma em L 40">
            <a:extLst>
              <a:ext uri="{FF2B5EF4-FFF2-40B4-BE49-F238E27FC236}">
                <a16:creationId xmlns:a16="http://schemas.microsoft.com/office/drawing/2014/main" id="{431AEBC6-AACA-4EFB-82ED-AF40E77751A7}"/>
              </a:ext>
            </a:extLst>
          </p:cNvPr>
          <p:cNvSpPr/>
          <p:nvPr/>
        </p:nvSpPr>
        <p:spPr>
          <a:xfrm rot="18708407">
            <a:off x="6027753" y="3695103"/>
            <a:ext cx="403840" cy="196553"/>
          </a:xfrm>
          <a:prstGeom prst="corner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42C81D8F-318E-4F7F-B09C-E3FD49E908B7}"/>
              </a:ext>
            </a:extLst>
          </p:cNvPr>
          <p:cNvSpPr txBox="1">
            <a:spLocks/>
          </p:cNvSpPr>
          <p:nvPr/>
        </p:nvSpPr>
        <p:spPr>
          <a:xfrm>
            <a:off x="5074777" y="2885910"/>
            <a:ext cx="1894072" cy="2988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Regressão Logística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8CD2610-2A4F-4D07-89CC-A8F9D4CDF112}"/>
              </a:ext>
            </a:extLst>
          </p:cNvPr>
          <p:cNvSpPr txBox="1">
            <a:spLocks/>
          </p:cNvSpPr>
          <p:nvPr/>
        </p:nvSpPr>
        <p:spPr>
          <a:xfrm>
            <a:off x="7608625" y="2885910"/>
            <a:ext cx="775064" cy="2988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100%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1351EEBB-BD70-44E6-B9A5-D8A2D828ECF3}"/>
              </a:ext>
            </a:extLst>
          </p:cNvPr>
          <p:cNvSpPr/>
          <p:nvPr/>
        </p:nvSpPr>
        <p:spPr>
          <a:xfrm>
            <a:off x="5264744" y="1912348"/>
            <a:ext cx="1321794" cy="253503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9EFE2DCB-EABB-44D1-B57A-C4061CDE05E3}"/>
              </a:ext>
            </a:extLst>
          </p:cNvPr>
          <p:cNvSpPr/>
          <p:nvPr/>
        </p:nvSpPr>
        <p:spPr>
          <a:xfrm>
            <a:off x="5056096" y="2163995"/>
            <a:ext cx="1654460" cy="253503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BE80D428-5DCB-4425-ABE2-F2747D037107}"/>
              </a:ext>
            </a:extLst>
          </p:cNvPr>
          <p:cNvSpPr/>
          <p:nvPr/>
        </p:nvSpPr>
        <p:spPr>
          <a:xfrm>
            <a:off x="5112894" y="2919483"/>
            <a:ext cx="1398428" cy="253503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38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2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6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000"/>
                            </p:stCondLst>
                            <p:childTnLst>
                              <p:par>
                                <p:cTn id="1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0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26" grpId="0" animBg="1"/>
      <p:bldP spid="27" grpId="0"/>
      <p:bldP spid="28" grpId="0"/>
      <p:bldP spid="29" grpId="0" animBg="1"/>
      <p:bldP spid="30" grpId="0"/>
      <p:bldP spid="31" grpId="0"/>
      <p:bldP spid="32" grpId="0" animBg="1"/>
      <p:bldP spid="33" grpId="0"/>
      <p:bldP spid="34" grpId="0"/>
      <p:bldP spid="35" grpId="0"/>
      <p:bldP spid="36" grpId="0"/>
      <p:bldP spid="37" grpId="0" animBg="1"/>
      <p:bldP spid="38" grpId="0" animBg="1"/>
      <p:bldP spid="39" grpId="0"/>
      <p:bldP spid="40" grpId="0"/>
      <p:bldP spid="41" grpId="0" animBg="1"/>
      <p:bldP spid="42" grpId="0"/>
      <p:bldP spid="43" grpId="0"/>
      <p:bldP spid="44" grpId="0" animBg="1"/>
      <p:bldP spid="45" grpId="0" animBg="1"/>
      <p:bldP spid="4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A0A1371-E638-4E08-90BD-D7810E9BC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856" y="915566"/>
            <a:ext cx="5860288" cy="304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52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A0A1371-E638-4E08-90BD-D7810E9BC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856" y="915566"/>
            <a:ext cx="5860288" cy="3040643"/>
          </a:xfrm>
          <a:prstGeom prst="rect">
            <a:avLst/>
          </a:prstGeom>
        </p:spPr>
      </p:pic>
      <p:sp>
        <p:nvSpPr>
          <p:cNvPr id="3" name="Forma em L 2">
            <a:extLst>
              <a:ext uri="{FF2B5EF4-FFF2-40B4-BE49-F238E27FC236}">
                <a16:creationId xmlns:a16="http://schemas.microsoft.com/office/drawing/2014/main" id="{A3F15D98-B05E-43A5-888B-60A881F649E5}"/>
              </a:ext>
            </a:extLst>
          </p:cNvPr>
          <p:cNvSpPr/>
          <p:nvPr/>
        </p:nvSpPr>
        <p:spPr>
          <a:xfrm rot="18708407">
            <a:off x="1553604" y="2106357"/>
            <a:ext cx="403840" cy="196553"/>
          </a:xfrm>
          <a:prstGeom prst="corner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em L 4">
            <a:extLst>
              <a:ext uri="{FF2B5EF4-FFF2-40B4-BE49-F238E27FC236}">
                <a16:creationId xmlns:a16="http://schemas.microsoft.com/office/drawing/2014/main" id="{2A9E250C-9C37-4AB7-A19C-74313ABB6C62}"/>
              </a:ext>
            </a:extLst>
          </p:cNvPr>
          <p:cNvSpPr/>
          <p:nvPr/>
        </p:nvSpPr>
        <p:spPr>
          <a:xfrm rot="18708407">
            <a:off x="1553604" y="2624566"/>
            <a:ext cx="403840" cy="196553"/>
          </a:xfrm>
          <a:prstGeom prst="corner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924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Motivação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AABDCDD-9689-4F35-99B1-FE5422E8CBA9}"/>
              </a:ext>
            </a:extLst>
          </p:cNvPr>
          <p:cNvSpPr txBox="1">
            <a:spLocks/>
          </p:cNvSpPr>
          <p:nvPr/>
        </p:nvSpPr>
        <p:spPr>
          <a:xfrm>
            <a:off x="467544" y="1203598"/>
            <a:ext cx="8136904" cy="93610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Passo a Passo</a:t>
            </a:r>
          </a:p>
          <a:p>
            <a:pPr algn="just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Um dos objetivos dessa leitura é proporcionar um entendimento maior sobre como um problema complexo de </a:t>
            </a:r>
            <a:r>
              <a:rPr lang="pt-BR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Machine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Learning pode ser encaixado em todos os passos já vistos até aqui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238170B-0737-4FB6-A797-5C71C9483448}"/>
              </a:ext>
            </a:extLst>
          </p:cNvPr>
          <p:cNvSpPr txBox="1">
            <a:spLocks/>
          </p:cNvSpPr>
          <p:nvPr/>
        </p:nvSpPr>
        <p:spPr>
          <a:xfrm>
            <a:off x="503548" y="2156955"/>
            <a:ext cx="8136904" cy="93610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Pipeline</a:t>
            </a:r>
          </a:p>
          <a:p>
            <a:pPr algn="just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Outro ponto importante é visualizar e entender o pipeline de um projeto de </a:t>
            </a:r>
            <a:r>
              <a:rPr lang="pt-BR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Machine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Learning, proporcionando uma visão mais crítica e factível sobre “</a:t>
            </a:r>
            <a:r>
              <a:rPr lang="pt-BR" altLang="ko-KR" i="1" dirty="0">
                <a:latin typeface="Segoe UI" panose="020B0502040204020203" pitchFamily="34" charset="0"/>
                <a:cs typeface="Segoe UI" panose="020B0502040204020203" pitchFamily="34" charset="0"/>
              </a:rPr>
              <a:t>o que fazer”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93A61F7-3E18-492B-8873-B3700D43B17E}"/>
              </a:ext>
            </a:extLst>
          </p:cNvPr>
          <p:cNvSpPr txBox="1">
            <a:spLocks/>
          </p:cNvSpPr>
          <p:nvPr/>
        </p:nvSpPr>
        <p:spPr>
          <a:xfrm>
            <a:off x="503548" y="3110312"/>
            <a:ext cx="8136904" cy="93610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OCR</a:t>
            </a:r>
          </a:p>
          <a:p>
            <a:pPr algn="just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Aplicação de </a:t>
            </a:r>
            <a:r>
              <a:rPr lang="pt-BR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Machine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Learning em problemas de Visão Computacional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74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7776864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Optical Character Recognition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812250C-28D4-4699-B4B6-21BB0ACFC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725" y="1059582"/>
            <a:ext cx="6010550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73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7776864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Optical Character Recognition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812250C-28D4-4699-B4B6-21BB0ACFC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725" y="1059582"/>
            <a:ext cx="6010550" cy="367240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AE132FC-D38C-49A4-A74B-B501F3EE7407}"/>
              </a:ext>
            </a:extLst>
          </p:cNvPr>
          <p:cNvSpPr/>
          <p:nvPr/>
        </p:nvSpPr>
        <p:spPr>
          <a:xfrm>
            <a:off x="2699792" y="1923678"/>
            <a:ext cx="2088232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D82F663-DD77-4E98-BEBC-FEED6C6E3D74}"/>
              </a:ext>
            </a:extLst>
          </p:cNvPr>
          <p:cNvSpPr/>
          <p:nvPr/>
        </p:nvSpPr>
        <p:spPr>
          <a:xfrm>
            <a:off x="4572000" y="2499742"/>
            <a:ext cx="648072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63AE235-BBF5-4E20-8237-B2AEDC107EE0}"/>
              </a:ext>
            </a:extLst>
          </p:cNvPr>
          <p:cNvSpPr/>
          <p:nvPr/>
        </p:nvSpPr>
        <p:spPr>
          <a:xfrm>
            <a:off x="4724400" y="3075806"/>
            <a:ext cx="351656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D226705-15D8-4388-9054-867DAFCB7DC0}"/>
              </a:ext>
            </a:extLst>
          </p:cNvPr>
          <p:cNvSpPr/>
          <p:nvPr/>
        </p:nvSpPr>
        <p:spPr>
          <a:xfrm>
            <a:off x="4139952" y="3075806"/>
            <a:ext cx="351656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48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7776864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Optical Character Recognition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812250C-28D4-4699-B4B6-21BB0ACFC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725" y="1059582"/>
            <a:ext cx="6010550" cy="367240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AE132FC-D38C-49A4-A74B-B501F3EE7407}"/>
              </a:ext>
            </a:extLst>
          </p:cNvPr>
          <p:cNvSpPr/>
          <p:nvPr/>
        </p:nvSpPr>
        <p:spPr>
          <a:xfrm>
            <a:off x="2699792" y="1923678"/>
            <a:ext cx="2088232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D82F663-DD77-4E98-BEBC-FEED6C6E3D74}"/>
              </a:ext>
            </a:extLst>
          </p:cNvPr>
          <p:cNvSpPr/>
          <p:nvPr/>
        </p:nvSpPr>
        <p:spPr>
          <a:xfrm>
            <a:off x="4572000" y="2499742"/>
            <a:ext cx="648072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63AE235-BBF5-4E20-8237-B2AEDC107EE0}"/>
              </a:ext>
            </a:extLst>
          </p:cNvPr>
          <p:cNvSpPr/>
          <p:nvPr/>
        </p:nvSpPr>
        <p:spPr>
          <a:xfrm>
            <a:off x="4724400" y="3075806"/>
            <a:ext cx="351656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D226705-15D8-4388-9054-867DAFCB7DC0}"/>
              </a:ext>
            </a:extLst>
          </p:cNvPr>
          <p:cNvSpPr/>
          <p:nvPr/>
        </p:nvSpPr>
        <p:spPr>
          <a:xfrm>
            <a:off x="4139952" y="3075806"/>
            <a:ext cx="351656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DB8F6CA-AF15-4922-9721-F83BDA8939CE}"/>
              </a:ext>
            </a:extLst>
          </p:cNvPr>
          <p:cNvSpPr txBox="1"/>
          <p:nvPr/>
        </p:nvSpPr>
        <p:spPr>
          <a:xfrm>
            <a:off x="2699792" y="1563638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LULA </a:t>
            </a:r>
            <a:r>
              <a:rPr lang="pt-BR" sz="1400" b="1" dirty="0" err="1">
                <a:solidFill>
                  <a:srgbClr val="FF0000"/>
                </a:solidFill>
              </a:rPr>
              <a:t>B’s</a:t>
            </a:r>
            <a:r>
              <a:rPr lang="pt-BR" sz="1400" b="1" dirty="0">
                <a:solidFill>
                  <a:srgbClr val="FF0000"/>
                </a:solidFill>
              </a:rPr>
              <a:t> ANTIQUE MALL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EA32860-92EE-4B98-AB4D-AE8FEBD47300}"/>
              </a:ext>
            </a:extLst>
          </p:cNvPr>
          <p:cNvSpPr txBox="1"/>
          <p:nvPr/>
        </p:nvSpPr>
        <p:spPr>
          <a:xfrm>
            <a:off x="4475976" y="2231455"/>
            <a:ext cx="117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LULA </a:t>
            </a:r>
            <a:r>
              <a:rPr lang="pt-BR" sz="1400" b="1" dirty="0" err="1">
                <a:solidFill>
                  <a:srgbClr val="FF0000"/>
                </a:solidFill>
              </a:rPr>
              <a:t>B’s</a:t>
            </a:r>
            <a:endParaRPr lang="pt-BR" sz="1400" b="1" dirty="0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ED62763-2E3E-4C1A-8678-5BE54710390A}"/>
              </a:ext>
            </a:extLst>
          </p:cNvPr>
          <p:cNvSpPr txBox="1"/>
          <p:nvPr/>
        </p:nvSpPr>
        <p:spPr>
          <a:xfrm>
            <a:off x="4475976" y="2758156"/>
            <a:ext cx="117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LULA </a:t>
            </a:r>
            <a:r>
              <a:rPr lang="pt-BR" sz="1400" b="1" dirty="0" err="1">
                <a:solidFill>
                  <a:srgbClr val="FF0000"/>
                </a:solidFill>
              </a:rPr>
              <a:t>B’s</a:t>
            </a:r>
            <a:endParaRPr lang="pt-BR" sz="1400" b="1" dirty="0">
              <a:solidFill>
                <a:srgbClr val="FF0000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5EA83B1-66A9-4CC9-A4BD-E190C88E1DFD}"/>
              </a:ext>
            </a:extLst>
          </p:cNvPr>
          <p:cNvSpPr txBox="1"/>
          <p:nvPr/>
        </p:nvSpPr>
        <p:spPr>
          <a:xfrm>
            <a:off x="3887904" y="2823777"/>
            <a:ext cx="117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28497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7776864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Photo OCR Pipeline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53DD43-1944-4AD1-BB0C-ED93C4AF1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179217"/>
            <a:ext cx="2736304" cy="167186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AD9556B-1AE4-4608-A4C8-412D841F721B}"/>
              </a:ext>
            </a:extLst>
          </p:cNvPr>
          <p:cNvSpPr txBox="1">
            <a:spLocks/>
          </p:cNvSpPr>
          <p:nvPr/>
        </p:nvSpPr>
        <p:spPr>
          <a:xfrm>
            <a:off x="478612" y="1347614"/>
            <a:ext cx="3996444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Primeiro Passo: 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Detecção de texto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9752076-4A77-4755-B514-CEAF4ED224EC}"/>
              </a:ext>
            </a:extLst>
          </p:cNvPr>
          <p:cNvSpPr/>
          <p:nvPr/>
        </p:nvSpPr>
        <p:spPr>
          <a:xfrm>
            <a:off x="5163284" y="1563638"/>
            <a:ext cx="936104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97E186-366A-4E31-841D-FE9FEE470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883" y="3003798"/>
            <a:ext cx="3672408" cy="605886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0C3B4B1-C081-4E9C-B90B-41B8ED64CB8A}"/>
              </a:ext>
            </a:extLst>
          </p:cNvPr>
          <p:cNvSpPr txBox="1">
            <a:spLocks/>
          </p:cNvSpPr>
          <p:nvPr/>
        </p:nvSpPr>
        <p:spPr>
          <a:xfrm>
            <a:off x="467544" y="1769539"/>
            <a:ext cx="3996444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Segundo Passo: 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Segmentação de caracteres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1C6604A-2AD5-410B-B2B3-DFA791512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883" y="3808565"/>
            <a:ext cx="3723632" cy="661206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9CE1F5-6B21-49A9-A9AF-C6D731742F07}"/>
              </a:ext>
            </a:extLst>
          </p:cNvPr>
          <p:cNvSpPr txBox="1">
            <a:spLocks/>
          </p:cNvSpPr>
          <p:nvPr/>
        </p:nvSpPr>
        <p:spPr>
          <a:xfrm>
            <a:off x="467544" y="2174349"/>
            <a:ext cx="3996444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Terceiro Passo: 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Classificação de caracteres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7F39012-CAC5-4442-B553-D269E56B8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8495" y="3001084"/>
            <a:ext cx="3672408" cy="62217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01FF5E2-5C9E-432B-8D1A-124E01981B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8759" y="3835493"/>
            <a:ext cx="4389705" cy="607350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12F1941-E0B4-4CD1-AF6E-92FDAF8314C3}"/>
              </a:ext>
            </a:extLst>
          </p:cNvPr>
          <p:cNvSpPr txBox="1">
            <a:spLocks/>
          </p:cNvSpPr>
          <p:nvPr/>
        </p:nvSpPr>
        <p:spPr>
          <a:xfrm>
            <a:off x="460174" y="2988317"/>
            <a:ext cx="3723632" cy="143612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Alguns algoritmos mais complexos:</a:t>
            </a:r>
          </a:p>
          <a:p>
            <a:pPr algn="l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Identificam possíveis falhas na classificação dos caracteres, por exemplo:</a:t>
            </a:r>
          </a:p>
          <a:p>
            <a:pPr algn="l"/>
            <a:endParaRPr lang="pt-BR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C1eaning = </a:t>
            </a:r>
            <a:r>
              <a:rPr lang="pt-BR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Cleaning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58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  <p:bldP spid="11" grpId="0"/>
      <p:bldP spid="15" grpId="0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13604</TotalTime>
  <Words>1028</Words>
  <Application>Microsoft Office PowerPoint</Application>
  <PresentationFormat>Apresentação na tela (16:9)</PresentationFormat>
  <Paragraphs>215</Paragraphs>
  <Slides>44</Slides>
  <Notes>41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44</vt:i4>
      </vt:variant>
    </vt:vector>
  </HeadingPairs>
  <TitlesOfParts>
    <vt:vector size="50" baseType="lpstr">
      <vt:lpstr>Arial</vt:lpstr>
      <vt:lpstr>Calibri</vt:lpstr>
      <vt:lpstr>Segoe UI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thipanini94@gmail.com</cp:lastModifiedBy>
  <cp:revision>661</cp:revision>
  <dcterms:created xsi:type="dcterms:W3CDTF">2016-12-05T23:26:54Z</dcterms:created>
  <dcterms:modified xsi:type="dcterms:W3CDTF">2019-04-02T01:29:02Z</dcterms:modified>
</cp:coreProperties>
</file>